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30"/>
  </p:notesMasterIdLst>
  <p:handoutMasterIdLst>
    <p:handoutMasterId r:id="rId31"/>
  </p:handoutMasterIdLst>
  <p:sldIdLst>
    <p:sldId id="292" r:id="rId5"/>
    <p:sldId id="317" r:id="rId6"/>
    <p:sldId id="308" r:id="rId7"/>
    <p:sldId id="258" r:id="rId8"/>
    <p:sldId id="291" r:id="rId9"/>
    <p:sldId id="301" r:id="rId10"/>
    <p:sldId id="311" r:id="rId11"/>
    <p:sldId id="299" r:id="rId12"/>
    <p:sldId id="294" r:id="rId13"/>
    <p:sldId id="295" r:id="rId14"/>
    <p:sldId id="296" r:id="rId15"/>
    <p:sldId id="298" r:id="rId16"/>
    <p:sldId id="310" r:id="rId17"/>
    <p:sldId id="312" r:id="rId18"/>
    <p:sldId id="313" r:id="rId19"/>
    <p:sldId id="300" r:id="rId20"/>
    <p:sldId id="302" r:id="rId21"/>
    <p:sldId id="314" r:id="rId22"/>
    <p:sldId id="303" r:id="rId23"/>
    <p:sldId id="315" r:id="rId24"/>
    <p:sldId id="306" r:id="rId25"/>
    <p:sldId id="307" r:id="rId26"/>
    <p:sldId id="309" r:id="rId27"/>
    <p:sldId id="316" r:id="rId28"/>
    <p:sldId id="293" r:id="rId29"/>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287"/>
    <a:srgbClr val="CE866F"/>
    <a:srgbClr val="113F6F"/>
    <a:srgbClr val="00ACB6"/>
    <a:srgbClr val="013D61"/>
    <a:srgbClr val="F3703A"/>
    <a:srgbClr val="515083"/>
    <a:srgbClr val="2F305C"/>
    <a:srgbClr val="3C4798"/>
    <a:srgbClr val="E686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39" autoAdjust="0"/>
    <p:restoredTop sz="94580" autoAdjust="0"/>
  </p:normalViewPr>
  <p:slideViewPr>
    <p:cSldViewPr snapToGrid="0">
      <p:cViewPr varScale="1">
        <p:scale>
          <a:sx n="112" d="100"/>
          <a:sy n="112" d="100"/>
        </p:scale>
        <p:origin x="224" y="296"/>
      </p:cViewPr>
      <p:guideLst/>
    </p:cSldViewPr>
  </p:slideViewPr>
  <p:notesTextViewPr>
    <p:cViewPr>
      <p:scale>
        <a:sx n="1" d="1"/>
        <a:sy n="1" d="1"/>
      </p:scale>
      <p:origin x="0" y="0"/>
    </p:cViewPr>
  </p:notesText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E92997-DECA-3F44-BE46-590321B5E281}"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it-IT"/>
        </a:p>
      </dgm:t>
    </dgm:pt>
    <dgm:pt modelId="{FB5ABD1D-C206-1C49-874B-5A87808C90F3}">
      <dgm:prSet phldrT="[Testo]"/>
      <dgm:spPr/>
      <dgm:t>
        <a:bodyPr/>
        <a:lstStyle/>
        <a:p>
          <a:r>
            <a:rPr lang="it-IT" dirty="0"/>
            <a:t>Chirurgia </a:t>
          </a:r>
          <a:r>
            <a:rPr lang="it-IT" dirty="0" err="1"/>
            <a:t>bariatrica</a:t>
          </a:r>
          <a:endParaRPr lang="it-IT" dirty="0"/>
        </a:p>
      </dgm:t>
    </dgm:pt>
    <dgm:pt modelId="{67624E4A-20D5-D949-A1BC-55E34A97A40A}" type="parTrans" cxnId="{161C756D-05A8-CB4F-8B66-1FED15B9E826}">
      <dgm:prSet/>
      <dgm:spPr/>
      <dgm:t>
        <a:bodyPr/>
        <a:lstStyle/>
        <a:p>
          <a:endParaRPr lang="it-IT"/>
        </a:p>
      </dgm:t>
    </dgm:pt>
    <dgm:pt modelId="{1B0CD92C-D133-1644-B270-B2E055475067}" type="sibTrans" cxnId="{161C756D-05A8-CB4F-8B66-1FED15B9E826}">
      <dgm:prSet/>
      <dgm:spPr/>
      <dgm:t>
        <a:bodyPr/>
        <a:lstStyle/>
        <a:p>
          <a:endParaRPr lang="it-IT"/>
        </a:p>
      </dgm:t>
    </dgm:pt>
    <dgm:pt modelId="{8CBA0443-CD26-2C42-8E6C-B767C36CB9BD}" type="asst">
      <dgm:prSet phldrT="[Testo]"/>
      <dgm:spPr/>
      <dgm:t>
        <a:bodyPr/>
        <a:lstStyle/>
        <a:p>
          <a:r>
            <a:rPr lang="it-IT" dirty="0"/>
            <a:t>Qualità del calo ponderale</a:t>
          </a:r>
        </a:p>
      </dgm:t>
    </dgm:pt>
    <dgm:pt modelId="{6DF991C5-8BB0-1D48-8C3C-DD8F1CFCBE5D}" type="parTrans" cxnId="{CCCFED27-D712-2740-8EF1-B3436210925E}">
      <dgm:prSet/>
      <dgm:spPr/>
      <dgm:t>
        <a:bodyPr/>
        <a:lstStyle/>
        <a:p>
          <a:endParaRPr lang="it-IT"/>
        </a:p>
      </dgm:t>
    </dgm:pt>
    <dgm:pt modelId="{FCC0FCCA-14D7-A046-AD19-9B02FCDF7806}" type="sibTrans" cxnId="{CCCFED27-D712-2740-8EF1-B3436210925E}">
      <dgm:prSet/>
      <dgm:spPr/>
      <dgm:t>
        <a:bodyPr/>
        <a:lstStyle/>
        <a:p>
          <a:endParaRPr lang="it-IT"/>
        </a:p>
      </dgm:t>
    </dgm:pt>
    <dgm:pt modelId="{BD1A5651-8B25-7E40-967A-6BA6D0D1B95C}">
      <dgm:prSet phldrT="[Testo]"/>
      <dgm:spPr/>
      <dgm:t>
        <a:bodyPr/>
        <a:lstStyle/>
        <a:p>
          <a:r>
            <a:rPr lang="it-IT" dirty="0"/>
            <a:t>Malnutrizione</a:t>
          </a:r>
        </a:p>
      </dgm:t>
    </dgm:pt>
    <dgm:pt modelId="{40ADCE32-6DC0-1F42-B576-EB2F13F5BB6D}" type="parTrans" cxnId="{8B4A41E5-7278-F14D-9EE9-DD12F785E6D5}">
      <dgm:prSet/>
      <dgm:spPr/>
      <dgm:t>
        <a:bodyPr/>
        <a:lstStyle/>
        <a:p>
          <a:endParaRPr lang="it-IT"/>
        </a:p>
      </dgm:t>
    </dgm:pt>
    <dgm:pt modelId="{6F394C19-E542-2A4F-A74C-CA29E5427925}" type="sibTrans" cxnId="{8B4A41E5-7278-F14D-9EE9-DD12F785E6D5}">
      <dgm:prSet/>
      <dgm:spPr/>
      <dgm:t>
        <a:bodyPr/>
        <a:lstStyle/>
        <a:p>
          <a:endParaRPr lang="it-IT"/>
        </a:p>
      </dgm:t>
    </dgm:pt>
    <dgm:pt modelId="{8796D5CC-E133-3B47-BF52-EE93FAE3A16F}">
      <dgm:prSet phldrT="[Testo]"/>
      <dgm:spPr/>
      <dgm:t>
        <a:bodyPr/>
        <a:lstStyle/>
        <a:p>
          <a:r>
            <a:rPr lang="it-IT" dirty="0" err="1"/>
            <a:t>Sarcopenia</a:t>
          </a:r>
          <a:endParaRPr lang="it-IT" dirty="0"/>
        </a:p>
      </dgm:t>
    </dgm:pt>
    <dgm:pt modelId="{F7DBA495-B216-874C-B923-BAF71C13F9D6}" type="parTrans" cxnId="{6C119EE6-7E19-BF4C-AB92-D9AE49684AAF}">
      <dgm:prSet/>
      <dgm:spPr/>
      <dgm:t>
        <a:bodyPr/>
        <a:lstStyle/>
        <a:p>
          <a:endParaRPr lang="it-IT"/>
        </a:p>
      </dgm:t>
    </dgm:pt>
    <dgm:pt modelId="{F87F8AB1-86F0-B243-858F-AACF08A24B2E}" type="sibTrans" cxnId="{6C119EE6-7E19-BF4C-AB92-D9AE49684AAF}">
      <dgm:prSet/>
      <dgm:spPr/>
      <dgm:t>
        <a:bodyPr/>
        <a:lstStyle/>
        <a:p>
          <a:endParaRPr lang="it-IT"/>
        </a:p>
      </dgm:t>
    </dgm:pt>
    <dgm:pt modelId="{B1B3A688-F309-6C4B-91B2-713BF35E2FAE}">
      <dgm:prSet phldrT="[Testo]"/>
      <dgm:spPr/>
      <dgm:t>
        <a:bodyPr/>
        <a:lstStyle/>
        <a:p>
          <a:r>
            <a:rPr lang="it-IT" dirty="0"/>
            <a:t>WR</a:t>
          </a:r>
        </a:p>
      </dgm:t>
    </dgm:pt>
    <dgm:pt modelId="{458299D3-0F5C-6C4A-BE95-1537B672871C}" type="parTrans" cxnId="{FC0194AA-BCE2-D44B-8742-B3DD8C90CAFE}">
      <dgm:prSet/>
      <dgm:spPr/>
      <dgm:t>
        <a:bodyPr/>
        <a:lstStyle/>
        <a:p>
          <a:endParaRPr lang="it-IT"/>
        </a:p>
      </dgm:t>
    </dgm:pt>
    <dgm:pt modelId="{38978EB4-BD47-7C48-B18D-BB4719613D1F}" type="sibTrans" cxnId="{FC0194AA-BCE2-D44B-8742-B3DD8C90CAFE}">
      <dgm:prSet/>
      <dgm:spPr/>
      <dgm:t>
        <a:bodyPr/>
        <a:lstStyle/>
        <a:p>
          <a:endParaRPr lang="it-IT"/>
        </a:p>
      </dgm:t>
    </dgm:pt>
    <dgm:pt modelId="{97097A81-616D-D340-9EF1-D3694942CE2C}" type="pres">
      <dgm:prSet presAssocID="{65E92997-DECA-3F44-BE46-590321B5E281}" presName="hierChild1" presStyleCnt="0">
        <dgm:presLayoutVars>
          <dgm:orgChart val="1"/>
          <dgm:chPref val="1"/>
          <dgm:dir/>
          <dgm:animOne val="branch"/>
          <dgm:animLvl val="lvl"/>
          <dgm:resizeHandles/>
        </dgm:presLayoutVars>
      </dgm:prSet>
      <dgm:spPr/>
    </dgm:pt>
    <dgm:pt modelId="{94D7BABE-4817-6C41-B436-61F5DB1FF610}" type="pres">
      <dgm:prSet presAssocID="{FB5ABD1D-C206-1C49-874B-5A87808C90F3}" presName="hierRoot1" presStyleCnt="0">
        <dgm:presLayoutVars>
          <dgm:hierBranch val="init"/>
        </dgm:presLayoutVars>
      </dgm:prSet>
      <dgm:spPr/>
    </dgm:pt>
    <dgm:pt modelId="{A0CAED27-8E1C-404D-9E0A-ADD442CB0C54}" type="pres">
      <dgm:prSet presAssocID="{FB5ABD1D-C206-1C49-874B-5A87808C90F3}" presName="rootComposite1" presStyleCnt="0"/>
      <dgm:spPr/>
    </dgm:pt>
    <dgm:pt modelId="{ADD3D56B-3BE7-5341-8C64-C92167FBA21E}" type="pres">
      <dgm:prSet presAssocID="{FB5ABD1D-C206-1C49-874B-5A87808C90F3}" presName="rootText1" presStyleLbl="node0" presStyleIdx="0" presStyleCnt="1">
        <dgm:presLayoutVars>
          <dgm:chPref val="3"/>
        </dgm:presLayoutVars>
      </dgm:prSet>
      <dgm:spPr/>
    </dgm:pt>
    <dgm:pt modelId="{D64BE6CE-69EB-FD44-8355-F7C1617EDC35}" type="pres">
      <dgm:prSet presAssocID="{FB5ABD1D-C206-1C49-874B-5A87808C90F3}" presName="rootConnector1" presStyleLbl="node1" presStyleIdx="0" presStyleCnt="0"/>
      <dgm:spPr/>
    </dgm:pt>
    <dgm:pt modelId="{7C107672-0ECC-E446-B013-C32332784574}" type="pres">
      <dgm:prSet presAssocID="{FB5ABD1D-C206-1C49-874B-5A87808C90F3}" presName="hierChild2" presStyleCnt="0"/>
      <dgm:spPr/>
    </dgm:pt>
    <dgm:pt modelId="{564214EF-1EF5-A240-9424-CED82BB3AEF6}" type="pres">
      <dgm:prSet presAssocID="{40ADCE32-6DC0-1F42-B576-EB2F13F5BB6D}" presName="Name37" presStyleLbl="parChTrans1D2" presStyleIdx="0" presStyleCnt="4"/>
      <dgm:spPr/>
    </dgm:pt>
    <dgm:pt modelId="{70916792-F498-EA49-932A-F28E3236176E}" type="pres">
      <dgm:prSet presAssocID="{BD1A5651-8B25-7E40-967A-6BA6D0D1B95C}" presName="hierRoot2" presStyleCnt="0">
        <dgm:presLayoutVars>
          <dgm:hierBranch val="init"/>
        </dgm:presLayoutVars>
      </dgm:prSet>
      <dgm:spPr/>
    </dgm:pt>
    <dgm:pt modelId="{F0CE9DCA-81B6-8B43-9608-1EA6BA9122B2}" type="pres">
      <dgm:prSet presAssocID="{BD1A5651-8B25-7E40-967A-6BA6D0D1B95C}" presName="rootComposite" presStyleCnt="0"/>
      <dgm:spPr/>
    </dgm:pt>
    <dgm:pt modelId="{45CC8960-CB93-C94A-BBBE-80A543977069}" type="pres">
      <dgm:prSet presAssocID="{BD1A5651-8B25-7E40-967A-6BA6D0D1B95C}" presName="rootText" presStyleLbl="node2" presStyleIdx="0" presStyleCnt="3">
        <dgm:presLayoutVars>
          <dgm:chPref val="3"/>
        </dgm:presLayoutVars>
      </dgm:prSet>
      <dgm:spPr/>
    </dgm:pt>
    <dgm:pt modelId="{652B6CA8-4CEB-D143-B97A-DB020CF71CEC}" type="pres">
      <dgm:prSet presAssocID="{BD1A5651-8B25-7E40-967A-6BA6D0D1B95C}" presName="rootConnector" presStyleLbl="node2" presStyleIdx="0" presStyleCnt="3"/>
      <dgm:spPr/>
    </dgm:pt>
    <dgm:pt modelId="{94D826C6-5FE9-CF41-8201-9E37D3354BAF}" type="pres">
      <dgm:prSet presAssocID="{BD1A5651-8B25-7E40-967A-6BA6D0D1B95C}" presName="hierChild4" presStyleCnt="0"/>
      <dgm:spPr/>
    </dgm:pt>
    <dgm:pt modelId="{70F6262D-E22E-4449-AACE-EFDB9BA42D07}" type="pres">
      <dgm:prSet presAssocID="{BD1A5651-8B25-7E40-967A-6BA6D0D1B95C}" presName="hierChild5" presStyleCnt="0"/>
      <dgm:spPr/>
    </dgm:pt>
    <dgm:pt modelId="{3DDCBFD0-D8C0-0945-A163-AEBD62A6DB8A}" type="pres">
      <dgm:prSet presAssocID="{F7DBA495-B216-874C-B923-BAF71C13F9D6}" presName="Name37" presStyleLbl="parChTrans1D2" presStyleIdx="1" presStyleCnt="4"/>
      <dgm:spPr/>
    </dgm:pt>
    <dgm:pt modelId="{959CC469-3A21-5049-B87C-B6A5540655FC}" type="pres">
      <dgm:prSet presAssocID="{8796D5CC-E133-3B47-BF52-EE93FAE3A16F}" presName="hierRoot2" presStyleCnt="0">
        <dgm:presLayoutVars>
          <dgm:hierBranch val="init"/>
        </dgm:presLayoutVars>
      </dgm:prSet>
      <dgm:spPr/>
    </dgm:pt>
    <dgm:pt modelId="{3D9694B0-EBD7-2743-93C2-4B02316F85CB}" type="pres">
      <dgm:prSet presAssocID="{8796D5CC-E133-3B47-BF52-EE93FAE3A16F}" presName="rootComposite" presStyleCnt="0"/>
      <dgm:spPr/>
    </dgm:pt>
    <dgm:pt modelId="{BB897276-C5C4-E849-8E30-4A2244F22B29}" type="pres">
      <dgm:prSet presAssocID="{8796D5CC-E133-3B47-BF52-EE93FAE3A16F}" presName="rootText" presStyleLbl="node2" presStyleIdx="1" presStyleCnt="3">
        <dgm:presLayoutVars>
          <dgm:chPref val="3"/>
        </dgm:presLayoutVars>
      </dgm:prSet>
      <dgm:spPr/>
    </dgm:pt>
    <dgm:pt modelId="{90F07E72-6310-174B-BD36-93F51918E850}" type="pres">
      <dgm:prSet presAssocID="{8796D5CC-E133-3B47-BF52-EE93FAE3A16F}" presName="rootConnector" presStyleLbl="node2" presStyleIdx="1" presStyleCnt="3"/>
      <dgm:spPr/>
    </dgm:pt>
    <dgm:pt modelId="{2FD9FAF6-E050-E941-A98A-7D5AC69BCF7E}" type="pres">
      <dgm:prSet presAssocID="{8796D5CC-E133-3B47-BF52-EE93FAE3A16F}" presName="hierChild4" presStyleCnt="0"/>
      <dgm:spPr/>
    </dgm:pt>
    <dgm:pt modelId="{CB2D7D05-5DA9-044A-9777-30EF9DFB0CED}" type="pres">
      <dgm:prSet presAssocID="{8796D5CC-E133-3B47-BF52-EE93FAE3A16F}" presName="hierChild5" presStyleCnt="0"/>
      <dgm:spPr/>
    </dgm:pt>
    <dgm:pt modelId="{12E629DC-8B7E-6243-8814-9BC097D4D2B8}" type="pres">
      <dgm:prSet presAssocID="{458299D3-0F5C-6C4A-BE95-1537B672871C}" presName="Name37" presStyleLbl="parChTrans1D2" presStyleIdx="2" presStyleCnt="4"/>
      <dgm:spPr/>
    </dgm:pt>
    <dgm:pt modelId="{A027F6FB-8167-9247-8728-ED667E38B5C7}" type="pres">
      <dgm:prSet presAssocID="{B1B3A688-F309-6C4B-91B2-713BF35E2FAE}" presName="hierRoot2" presStyleCnt="0">
        <dgm:presLayoutVars>
          <dgm:hierBranch val="init"/>
        </dgm:presLayoutVars>
      </dgm:prSet>
      <dgm:spPr/>
    </dgm:pt>
    <dgm:pt modelId="{45E080DB-221B-E148-B235-39BD4453490D}" type="pres">
      <dgm:prSet presAssocID="{B1B3A688-F309-6C4B-91B2-713BF35E2FAE}" presName="rootComposite" presStyleCnt="0"/>
      <dgm:spPr/>
    </dgm:pt>
    <dgm:pt modelId="{7D856792-2732-9A4E-8D4A-A7179BDA560B}" type="pres">
      <dgm:prSet presAssocID="{B1B3A688-F309-6C4B-91B2-713BF35E2FAE}" presName="rootText" presStyleLbl="node2" presStyleIdx="2" presStyleCnt="3">
        <dgm:presLayoutVars>
          <dgm:chPref val="3"/>
        </dgm:presLayoutVars>
      </dgm:prSet>
      <dgm:spPr/>
    </dgm:pt>
    <dgm:pt modelId="{0F7DB1EC-237C-A04F-89D0-88667FB57E2B}" type="pres">
      <dgm:prSet presAssocID="{B1B3A688-F309-6C4B-91B2-713BF35E2FAE}" presName="rootConnector" presStyleLbl="node2" presStyleIdx="2" presStyleCnt="3"/>
      <dgm:spPr/>
    </dgm:pt>
    <dgm:pt modelId="{88254CE4-91F1-8844-8632-58C1AF780E6C}" type="pres">
      <dgm:prSet presAssocID="{B1B3A688-F309-6C4B-91B2-713BF35E2FAE}" presName="hierChild4" presStyleCnt="0"/>
      <dgm:spPr/>
    </dgm:pt>
    <dgm:pt modelId="{89EB2698-FC32-B642-B77D-1087543B7304}" type="pres">
      <dgm:prSet presAssocID="{B1B3A688-F309-6C4B-91B2-713BF35E2FAE}" presName="hierChild5" presStyleCnt="0"/>
      <dgm:spPr/>
    </dgm:pt>
    <dgm:pt modelId="{8FDA2AA4-D3DF-C94F-BFB8-4CD8C9528191}" type="pres">
      <dgm:prSet presAssocID="{FB5ABD1D-C206-1C49-874B-5A87808C90F3}" presName="hierChild3" presStyleCnt="0"/>
      <dgm:spPr/>
    </dgm:pt>
    <dgm:pt modelId="{F96447C7-3CD9-D444-898E-40A749A253DD}" type="pres">
      <dgm:prSet presAssocID="{6DF991C5-8BB0-1D48-8C3C-DD8F1CFCBE5D}" presName="Name111" presStyleLbl="parChTrans1D2" presStyleIdx="3" presStyleCnt="4"/>
      <dgm:spPr/>
    </dgm:pt>
    <dgm:pt modelId="{6660FB30-E8A6-254B-85A5-8FD6A326387F}" type="pres">
      <dgm:prSet presAssocID="{8CBA0443-CD26-2C42-8E6C-B767C36CB9BD}" presName="hierRoot3" presStyleCnt="0">
        <dgm:presLayoutVars>
          <dgm:hierBranch val="init"/>
        </dgm:presLayoutVars>
      </dgm:prSet>
      <dgm:spPr/>
    </dgm:pt>
    <dgm:pt modelId="{701E94E1-EF4B-444F-A34D-727CBD081D36}" type="pres">
      <dgm:prSet presAssocID="{8CBA0443-CD26-2C42-8E6C-B767C36CB9BD}" presName="rootComposite3" presStyleCnt="0"/>
      <dgm:spPr/>
    </dgm:pt>
    <dgm:pt modelId="{0D3B4963-F743-B542-826C-019E75ADF75F}" type="pres">
      <dgm:prSet presAssocID="{8CBA0443-CD26-2C42-8E6C-B767C36CB9BD}" presName="rootText3" presStyleLbl="asst1" presStyleIdx="0" presStyleCnt="1">
        <dgm:presLayoutVars>
          <dgm:chPref val="3"/>
        </dgm:presLayoutVars>
      </dgm:prSet>
      <dgm:spPr/>
    </dgm:pt>
    <dgm:pt modelId="{2FCA8AEB-9429-DD42-814B-4D174F456D6E}" type="pres">
      <dgm:prSet presAssocID="{8CBA0443-CD26-2C42-8E6C-B767C36CB9BD}" presName="rootConnector3" presStyleLbl="asst1" presStyleIdx="0" presStyleCnt="1"/>
      <dgm:spPr/>
    </dgm:pt>
    <dgm:pt modelId="{C11DB789-DC76-E24D-B6F6-3142CF909162}" type="pres">
      <dgm:prSet presAssocID="{8CBA0443-CD26-2C42-8E6C-B767C36CB9BD}" presName="hierChild6" presStyleCnt="0"/>
      <dgm:spPr/>
    </dgm:pt>
    <dgm:pt modelId="{A4FCE1C9-29B9-4C40-B4B3-2BEA2F2BA751}" type="pres">
      <dgm:prSet presAssocID="{8CBA0443-CD26-2C42-8E6C-B767C36CB9BD}" presName="hierChild7" presStyleCnt="0"/>
      <dgm:spPr/>
    </dgm:pt>
  </dgm:ptLst>
  <dgm:cxnLst>
    <dgm:cxn modelId="{CCCFED27-D712-2740-8EF1-B3436210925E}" srcId="{FB5ABD1D-C206-1C49-874B-5A87808C90F3}" destId="{8CBA0443-CD26-2C42-8E6C-B767C36CB9BD}" srcOrd="0" destOrd="0" parTransId="{6DF991C5-8BB0-1D48-8C3C-DD8F1CFCBE5D}" sibTransId="{FCC0FCCA-14D7-A046-AD19-9B02FCDF7806}"/>
    <dgm:cxn modelId="{74BDE649-1A96-2843-A138-12A91AFDB1FE}" type="presOf" srcId="{BD1A5651-8B25-7E40-967A-6BA6D0D1B95C}" destId="{45CC8960-CB93-C94A-BBBE-80A543977069}" srcOrd="0" destOrd="0" presId="urn:microsoft.com/office/officeart/2005/8/layout/orgChart1"/>
    <dgm:cxn modelId="{FEE54863-5E84-304E-A55F-3B1E06293E65}" type="presOf" srcId="{F7DBA495-B216-874C-B923-BAF71C13F9D6}" destId="{3DDCBFD0-D8C0-0945-A163-AEBD62A6DB8A}" srcOrd="0" destOrd="0" presId="urn:microsoft.com/office/officeart/2005/8/layout/orgChart1"/>
    <dgm:cxn modelId="{A6609A67-A9FF-DF4B-B7AA-0C68D51C19D6}" type="presOf" srcId="{458299D3-0F5C-6C4A-BE95-1537B672871C}" destId="{12E629DC-8B7E-6243-8814-9BC097D4D2B8}" srcOrd="0" destOrd="0" presId="urn:microsoft.com/office/officeart/2005/8/layout/orgChart1"/>
    <dgm:cxn modelId="{161C756D-05A8-CB4F-8B66-1FED15B9E826}" srcId="{65E92997-DECA-3F44-BE46-590321B5E281}" destId="{FB5ABD1D-C206-1C49-874B-5A87808C90F3}" srcOrd="0" destOrd="0" parTransId="{67624E4A-20D5-D949-A1BC-55E34A97A40A}" sibTransId="{1B0CD92C-D133-1644-B270-B2E055475067}"/>
    <dgm:cxn modelId="{7774727C-E129-0E4F-AD8C-DA2AB3EB12DE}" type="presOf" srcId="{8CBA0443-CD26-2C42-8E6C-B767C36CB9BD}" destId="{0D3B4963-F743-B542-826C-019E75ADF75F}" srcOrd="0" destOrd="0" presId="urn:microsoft.com/office/officeart/2005/8/layout/orgChart1"/>
    <dgm:cxn modelId="{34E5E787-6537-FC42-AEA5-3CDC1C066492}" type="presOf" srcId="{40ADCE32-6DC0-1F42-B576-EB2F13F5BB6D}" destId="{564214EF-1EF5-A240-9424-CED82BB3AEF6}" srcOrd="0" destOrd="0" presId="urn:microsoft.com/office/officeart/2005/8/layout/orgChart1"/>
    <dgm:cxn modelId="{FC0194AA-BCE2-D44B-8742-B3DD8C90CAFE}" srcId="{FB5ABD1D-C206-1C49-874B-5A87808C90F3}" destId="{B1B3A688-F309-6C4B-91B2-713BF35E2FAE}" srcOrd="3" destOrd="0" parTransId="{458299D3-0F5C-6C4A-BE95-1537B672871C}" sibTransId="{38978EB4-BD47-7C48-B18D-BB4719613D1F}"/>
    <dgm:cxn modelId="{A2D4F9BE-6843-3445-9DD1-5143D3969CE1}" type="presOf" srcId="{6DF991C5-8BB0-1D48-8C3C-DD8F1CFCBE5D}" destId="{F96447C7-3CD9-D444-898E-40A749A253DD}" srcOrd="0" destOrd="0" presId="urn:microsoft.com/office/officeart/2005/8/layout/orgChart1"/>
    <dgm:cxn modelId="{1403B0C6-2EBA-0E49-8A12-D023DC42FFB6}" type="presOf" srcId="{8796D5CC-E133-3B47-BF52-EE93FAE3A16F}" destId="{BB897276-C5C4-E849-8E30-4A2244F22B29}" srcOrd="0" destOrd="0" presId="urn:microsoft.com/office/officeart/2005/8/layout/orgChart1"/>
    <dgm:cxn modelId="{F40D32C9-32EB-5148-A2FD-53BC77CD0814}" type="presOf" srcId="{BD1A5651-8B25-7E40-967A-6BA6D0D1B95C}" destId="{652B6CA8-4CEB-D143-B97A-DB020CF71CEC}" srcOrd="1" destOrd="0" presId="urn:microsoft.com/office/officeart/2005/8/layout/orgChart1"/>
    <dgm:cxn modelId="{725301CC-FE06-5846-A233-C0537D3571E1}" type="presOf" srcId="{B1B3A688-F309-6C4B-91B2-713BF35E2FAE}" destId="{0F7DB1EC-237C-A04F-89D0-88667FB57E2B}" srcOrd="1" destOrd="0" presId="urn:microsoft.com/office/officeart/2005/8/layout/orgChart1"/>
    <dgm:cxn modelId="{9C783DCE-5864-1643-85B3-09E5097A1492}" type="presOf" srcId="{8796D5CC-E133-3B47-BF52-EE93FAE3A16F}" destId="{90F07E72-6310-174B-BD36-93F51918E850}" srcOrd="1" destOrd="0" presId="urn:microsoft.com/office/officeart/2005/8/layout/orgChart1"/>
    <dgm:cxn modelId="{C9D545D5-02FC-2543-B441-1D1B816E7FBD}" type="presOf" srcId="{B1B3A688-F309-6C4B-91B2-713BF35E2FAE}" destId="{7D856792-2732-9A4E-8D4A-A7179BDA560B}" srcOrd="0" destOrd="0" presId="urn:microsoft.com/office/officeart/2005/8/layout/orgChart1"/>
    <dgm:cxn modelId="{B52CABD5-486B-E747-86BD-32EF90159074}" type="presOf" srcId="{65E92997-DECA-3F44-BE46-590321B5E281}" destId="{97097A81-616D-D340-9EF1-D3694942CE2C}" srcOrd="0" destOrd="0" presId="urn:microsoft.com/office/officeart/2005/8/layout/orgChart1"/>
    <dgm:cxn modelId="{7E2F7FE1-5ED6-8E4E-BE5A-6158486A40B4}" type="presOf" srcId="{8CBA0443-CD26-2C42-8E6C-B767C36CB9BD}" destId="{2FCA8AEB-9429-DD42-814B-4D174F456D6E}" srcOrd="1" destOrd="0" presId="urn:microsoft.com/office/officeart/2005/8/layout/orgChart1"/>
    <dgm:cxn modelId="{8B4A41E5-7278-F14D-9EE9-DD12F785E6D5}" srcId="{FB5ABD1D-C206-1C49-874B-5A87808C90F3}" destId="{BD1A5651-8B25-7E40-967A-6BA6D0D1B95C}" srcOrd="1" destOrd="0" parTransId="{40ADCE32-6DC0-1F42-B576-EB2F13F5BB6D}" sibTransId="{6F394C19-E542-2A4F-A74C-CA29E5427925}"/>
    <dgm:cxn modelId="{497945E6-B120-6149-AA88-9379A040253B}" type="presOf" srcId="{FB5ABD1D-C206-1C49-874B-5A87808C90F3}" destId="{ADD3D56B-3BE7-5341-8C64-C92167FBA21E}" srcOrd="0" destOrd="0" presId="urn:microsoft.com/office/officeart/2005/8/layout/orgChart1"/>
    <dgm:cxn modelId="{6C119EE6-7E19-BF4C-AB92-D9AE49684AAF}" srcId="{FB5ABD1D-C206-1C49-874B-5A87808C90F3}" destId="{8796D5CC-E133-3B47-BF52-EE93FAE3A16F}" srcOrd="2" destOrd="0" parTransId="{F7DBA495-B216-874C-B923-BAF71C13F9D6}" sibTransId="{F87F8AB1-86F0-B243-858F-AACF08A24B2E}"/>
    <dgm:cxn modelId="{12D615FC-9DC0-F048-A4AE-240368A72056}" type="presOf" srcId="{FB5ABD1D-C206-1C49-874B-5A87808C90F3}" destId="{D64BE6CE-69EB-FD44-8355-F7C1617EDC35}" srcOrd="1" destOrd="0" presId="urn:microsoft.com/office/officeart/2005/8/layout/orgChart1"/>
    <dgm:cxn modelId="{DEDCADFB-0EDC-8D4F-98A3-624691682F4E}" type="presParOf" srcId="{97097A81-616D-D340-9EF1-D3694942CE2C}" destId="{94D7BABE-4817-6C41-B436-61F5DB1FF610}" srcOrd="0" destOrd="0" presId="urn:microsoft.com/office/officeart/2005/8/layout/orgChart1"/>
    <dgm:cxn modelId="{EFEDC4AE-8F95-A848-B2EA-B8CA6C020462}" type="presParOf" srcId="{94D7BABE-4817-6C41-B436-61F5DB1FF610}" destId="{A0CAED27-8E1C-404D-9E0A-ADD442CB0C54}" srcOrd="0" destOrd="0" presId="urn:microsoft.com/office/officeart/2005/8/layout/orgChart1"/>
    <dgm:cxn modelId="{17236F5D-FA0E-3B4D-A3D1-4E8D82F0FC6C}" type="presParOf" srcId="{A0CAED27-8E1C-404D-9E0A-ADD442CB0C54}" destId="{ADD3D56B-3BE7-5341-8C64-C92167FBA21E}" srcOrd="0" destOrd="0" presId="urn:microsoft.com/office/officeart/2005/8/layout/orgChart1"/>
    <dgm:cxn modelId="{48D0333B-CED0-A549-B553-CB80AF1BB1EE}" type="presParOf" srcId="{A0CAED27-8E1C-404D-9E0A-ADD442CB0C54}" destId="{D64BE6CE-69EB-FD44-8355-F7C1617EDC35}" srcOrd="1" destOrd="0" presId="urn:microsoft.com/office/officeart/2005/8/layout/orgChart1"/>
    <dgm:cxn modelId="{C7750FD6-928D-DA42-830C-FE3E639B0057}" type="presParOf" srcId="{94D7BABE-4817-6C41-B436-61F5DB1FF610}" destId="{7C107672-0ECC-E446-B013-C32332784574}" srcOrd="1" destOrd="0" presId="urn:microsoft.com/office/officeart/2005/8/layout/orgChart1"/>
    <dgm:cxn modelId="{6A7D3B53-30FE-7143-B9AD-C11C4D75990E}" type="presParOf" srcId="{7C107672-0ECC-E446-B013-C32332784574}" destId="{564214EF-1EF5-A240-9424-CED82BB3AEF6}" srcOrd="0" destOrd="0" presId="urn:microsoft.com/office/officeart/2005/8/layout/orgChart1"/>
    <dgm:cxn modelId="{88F4B400-461B-3941-90A9-F25E02A8BE45}" type="presParOf" srcId="{7C107672-0ECC-E446-B013-C32332784574}" destId="{70916792-F498-EA49-932A-F28E3236176E}" srcOrd="1" destOrd="0" presId="urn:microsoft.com/office/officeart/2005/8/layout/orgChart1"/>
    <dgm:cxn modelId="{BD2F5E40-5FE0-3946-9AB2-194E1A0E46EC}" type="presParOf" srcId="{70916792-F498-EA49-932A-F28E3236176E}" destId="{F0CE9DCA-81B6-8B43-9608-1EA6BA9122B2}" srcOrd="0" destOrd="0" presId="urn:microsoft.com/office/officeart/2005/8/layout/orgChart1"/>
    <dgm:cxn modelId="{B3639E4E-56E2-7A4B-A200-083A6889ED8A}" type="presParOf" srcId="{F0CE9DCA-81B6-8B43-9608-1EA6BA9122B2}" destId="{45CC8960-CB93-C94A-BBBE-80A543977069}" srcOrd="0" destOrd="0" presId="urn:microsoft.com/office/officeart/2005/8/layout/orgChart1"/>
    <dgm:cxn modelId="{3A6F3CC3-6F31-CE4B-A8BE-87BDF45584D9}" type="presParOf" srcId="{F0CE9DCA-81B6-8B43-9608-1EA6BA9122B2}" destId="{652B6CA8-4CEB-D143-B97A-DB020CF71CEC}" srcOrd="1" destOrd="0" presId="urn:microsoft.com/office/officeart/2005/8/layout/orgChart1"/>
    <dgm:cxn modelId="{EF2FED7B-0085-F943-A359-A7222087C658}" type="presParOf" srcId="{70916792-F498-EA49-932A-F28E3236176E}" destId="{94D826C6-5FE9-CF41-8201-9E37D3354BAF}" srcOrd="1" destOrd="0" presId="urn:microsoft.com/office/officeart/2005/8/layout/orgChart1"/>
    <dgm:cxn modelId="{D3583878-685D-DF43-84A4-11260C9A4705}" type="presParOf" srcId="{70916792-F498-EA49-932A-F28E3236176E}" destId="{70F6262D-E22E-4449-AACE-EFDB9BA42D07}" srcOrd="2" destOrd="0" presId="urn:microsoft.com/office/officeart/2005/8/layout/orgChart1"/>
    <dgm:cxn modelId="{9070E6CB-C828-A34A-8516-5083F77480C8}" type="presParOf" srcId="{7C107672-0ECC-E446-B013-C32332784574}" destId="{3DDCBFD0-D8C0-0945-A163-AEBD62A6DB8A}" srcOrd="2" destOrd="0" presId="urn:microsoft.com/office/officeart/2005/8/layout/orgChart1"/>
    <dgm:cxn modelId="{49B81BDD-3F34-D042-A605-063F4EE9C776}" type="presParOf" srcId="{7C107672-0ECC-E446-B013-C32332784574}" destId="{959CC469-3A21-5049-B87C-B6A5540655FC}" srcOrd="3" destOrd="0" presId="urn:microsoft.com/office/officeart/2005/8/layout/orgChart1"/>
    <dgm:cxn modelId="{B9088278-8EE9-7E4E-A1F4-AF6CCB543BBD}" type="presParOf" srcId="{959CC469-3A21-5049-B87C-B6A5540655FC}" destId="{3D9694B0-EBD7-2743-93C2-4B02316F85CB}" srcOrd="0" destOrd="0" presId="urn:microsoft.com/office/officeart/2005/8/layout/orgChart1"/>
    <dgm:cxn modelId="{5F5CD903-7334-BD4F-82D4-017344DD2633}" type="presParOf" srcId="{3D9694B0-EBD7-2743-93C2-4B02316F85CB}" destId="{BB897276-C5C4-E849-8E30-4A2244F22B29}" srcOrd="0" destOrd="0" presId="urn:microsoft.com/office/officeart/2005/8/layout/orgChart1"/>
    <dgm:cxn modelId="{F232B763-DB28-0049-B160-CF0932A47BAF}" type="presParOf" srcId="{3D9694B0-EBD7-2743-93C2-4B02316F85CB}" destId="{90F07E72-6310-174B-BD36-93F51918E850}" srcOrd="1" destOrd="0" presId="urn:microsoft.com/office/officeart/2005/8/layout/orgChart1"/>
    <dgm:cxn modelId="{A7DFDA41-0A56-BF44-B79E-3E889D403B7B}" type="presParOf" srcId="{959CC469-3A21-5049-B87C-B6A5540655FC}" destId="{2FD9FAF6-E050-E941-A98A-7D5AC69BCF7E}" srcOrd="1" destOrd="0" presId="urn:microsoft.com/office/officeart/2005/8/layout/orgChart1"/>
    <dgm:cxn modelId="{7828382B-1025-7D4D-881D-A66EC03E7D2E}" type="presParOf" srcId="{959CC469-3A21-5049-B87C-B6A5540655FC}" destId="{CB2D7D05-5DA9-044A-9777-30EF9DFB0CED}" srcOrd="2" destOrd="0" presId="urn:microsoft.com/office/officeart/2005/8/layout/orgChart1"/>
    <dgm:cxn modelId="{333F76FD-446A-A641-ACA8-8767640778B8}" type="presParOf" srcId="{7C107672-0ECC-E446-B013-C32332784574}" destId="{12E629DC-8B7E-6243-8814-9BC097D4D2B8}" srcOrd="4" destOrd="0" presId="urn:microsoft.com/office/officeart/2005/8/layout/orgChart1"/>
    <dgm:cxn modelId="{A123125C-F12C-BE4C-A618-8951D4710133}" type="presParOf" srcId="{7C107672-0ECC-E446-B013-C32332784574}" destId="{A027F6FB-8167-9247-8728-ED667E38B5C7}" srcOrd="5" destOrd="0" presId="urn:microsoft.com/office/officeart/2005/8/layout/orgChart1"/>
    <dgm:cxn modelId="{61E506B5-A2E0-9D47-A0CF-82404E49FF9F}" type="presParOf" srcId="{A027F6FB-8167-9247-8728-ED667E38B5C7}" destId="{45E080DB-221B-E148-B235-39BD4453490D}" srcOrd="0" destOrd="0" presId="urn:microsoft.com/office/officeart/2005/8/layout/orgChart1"/>
    <dgm:cxn modelId="{58EB969F-6405-FA4F-AAB6-BFE067703D5A}" type="presParOf" srcId="{45E080DB-221B-E148-B235-39BD4453490D}" destId="{7D856792-2732-9A4E-8D4A-A7179BDA560B}" srcOrd="0" destOrd="0" presId="urn:microsoft.com/office/officeart/2005/8/layout/orgChart1"/>
    <dgm:cxn modelId="{56533E73-614C-414C-AAF4-517F13527C78}" type="presParOf" srcId="{45E080DB-221B-E148-B235-39BD4453490D}" destId="{0F7DB1EC-237C-A04F-89D0-88667FB57E2B}" srcOrd="1" destOrd="0" presId="urn:microsoft.com/office/officeart/2005/8/layout/orgChart1"/>
    <dgm:cxn modelId="{84B8E559-CF75-0747-A9A4-A75929BCFD82}" type="presParOf" srcId="{A027F6FB-8167-9247-8728-ED667E38B5C7}" destId="{88254CE4-91F1-8844-8632-58C1AF780E6C}" srcOrd="1" destOrd="0" presId="urn:microsoft.com/office/officeart/2005/8/layout/orgChart1"/>
    <dgm:cxn modelId="{1978FF82-8BDA-3E4A-BF61-834E08038994}" type="presParOf" srcId="{A027F6FB-8167-9247-8728-ED667E38B5C7}" destId="{89EB2698-FC32-B642-B77D-1087543B7304}" srcOrd="2" destOrd="0" presId="urn:microsoft.com/office/officeart/2005/8/layout/orgChart1"/>
    <dgm:cxn modelId="{30296EF3-E4B1-434E-A343-1D12AA5C2C41}" type="presParOf" srcId="{94D7BABE-4817-6C41-B436-61F5DB1FF610}" destId="{8FDA2AA4-D3DF-C94F-BFB8-4CD8C9528191}" srcOrd="2" destOrd="0" presId="urn:microsoft.com/office/officeart/2005/8/layout/orgChart1"/>
    <dgm:cxn modelId="{4AA0A1F8-78D6-744E-8157-55BB8CA1C965}" type="presParOf" srcId="{8FDA2AA4-D3DF-C94F-BFB8-4CD8C9528191}" destId="{F96447C7-3CD9-D444-898E-40A749A253DD}" srcOrd="0" destOrd="0" presId="urn:microsoft.com/office/officeart/2005/8/layout/orgChart1"/>
    <dgm:cxn modelId="{DD1892F1-10E5-7840-A003-00684F421585}" type="presParOf" srcId="{8FDA2AA4-D3DF-C94F-BFB8-4CD8C9528191}" destId="{6660FB30-E8A6-254B-85A5-8FD6A326387F}" srcOrd="1" destOrd="0" presId="urn:microsoft.com/office/officeart/2005/8/layout/orgChart1"/>
    <dgm:cxn modelId="{4B9626B0-C652-EC4E-81E8-8160402B714A}" type="presParOf" srcId="{6660FB30-E8A6-254B-85A5-8FD6A326387F}" destId="{701E94E1-EF4B-444F-A34D-727CBD081D36}" srcOrd="0" destOrd="0" presId="urn:microsoft.com/office/officeart/2005/8/layout/orgChart1"/>
    <dgm:cxn modelId="{A207C49E-497E-5A4A-8348-86D0F8E49C61}" type="presParOf" srcId="{701E94E1-EF4B-444F-A34D-727CBD081D36}" destId="{0D3B4963-F743-B542-826C-019E75ADF75F}" srcOrd="0" destOrd="0" presId="urn:microsoft.com/office/officeart/2005/8/layout/orgChart1"/>
    <dgm:cxn modelId="{783FA97B-D79A-AE4B-AB9D-6CF5920EDD14}" type="presParOf" srcId="{701E94E1-EF4B-444F-A34D-727CBD081D36}" destId="{2FCA8AEB-9429-DD42-814B-4D174F456D6E}" srcOrd="1" destOrd="0" presId="urn:microsoft.com/office/officeart/2005/8/layout/orgChart1"/>
    <dgm:cxn modelId="{BC2EE50F-7B05-1D4C-B628-C05BB932B06A}" type="presParOf" srcId="{6660FB30-E8A6-254B-85A5-8FD6A326387F}" destId="{C11DB789-DC76-E24D-B6F6-3142CF909162}" srcOrd="1" destOrd="0" presId="urn:microsoft.com/office/officeart/2005/8/layout/orgChart1"/>
    <dgm:cxn modelId="{D10239F7-4D0A-B84D-AE0B-E9183B931199}" type="presParOf" srcId="{6660FB30-E8A6-254B-85A5-8FD6A326387F}" destId="{A4FCE1C9-29B9-4C40-B4B3-2BEA2F2BA75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E92997-DECA-3F44-BE46-590321B5E281}"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it-IT"/>
        </a:p>
      </dgm:t>
    </dgm:pt>
    <dgm:pt modelId="{FB5ABD1D-C206-1C49-874B-5A87808C90F3}">
      <dgm:prSet phldrT="[Testo]"/>
      <dgm:spPr/>
      <dgm:t>
        <a:bodyPr/>
        <a:lstStyle/>
        <a:p>
          <a:r>
            <a:rPr lang="it-IT" dirty="0"/>
            <a:t>Chirurgia </a:t>
          </a:r>
          <a:r>
            <a:rPr lang="it-IT" dirty="0" err="1"/>
            <a:t>bariatrica</a:t>
          </a:r>
          <a:endParaRPr lang="it-IT" dirty="0"/>
        </a:p>
      </dgm:t>
    </dgm:pt>
    <dgm:pt modelId="{67624E4A-20D5-D949-A1BC-55E34A97A40A}" type="parTrans" cxnId="{161C756D-05A8-CB4F-8B66-1FED15B9E826}">
      <dgm:prSet/>
      <dgm:spPr/>
      <dgm:t>
        <a:bodyPr/>
        <a:lstStyle/>
        <a:p>
          <a:endParaRPr lang="it-IT"/>
        </a:p>
      </dgm:t>
    </dgm:pt>
    <dgm:pt modelId="{1B0CD92C-D133-1644-B270-B2E055475067}" type="sibTrans" cxnId="{161C756D-05A8-CB4F-8B66-1FED15B9E826}">
      <dgm:prSet/>
      <dgm:spPr/>
      <dgm:t>
        <a:bodyPr/>
        <a:lstStyle/>
        <a:p>
          <a:endParaRPr lang="it-IT"/>
        </a:p>
      </dgm:t>
    </dgm:pt>
    <dgm:pt modelId="{8CBA0443-CD26-2C42-8E6C-B767C36CB9BD}" type="asst">
      <dgm:prSet phldrT="[Testo]"/>
      <dgm:spPr/>
      <dgm:t>
        <a:bodyPr/>
        <a:lstStyle/>
        <a:p>
          <a:r>
            <a:rPr lang="it-IT" dirty="0"/>
            <a:t>Qualità del calo ponderale</a:t>
          </a:r>
        </a:p>
      </dgm:t>
    </dgm:pt>
    <dgm:pt modelId="{6DF991C5-8BB0-1D48-8C3C-DD8F1CFCBE5D}" type="parTrans" cxnId="{CCCFED27-D712-2740-8EF1-B3436210925E}">
      <dgm:prSet/>
      <dgm:spPr/>
      <dgm:t>
        <a:bodyPr/>
        <a:lstStyle/>
        <a:p>
          <a:endParaRPr lang="it-IT"/>
        </a:p>
      </dgm:t>
    </dgm:pt>
    <dgm:pt modelId="{FCC0FCCA-14D7-A046-AD19-9B02FCDF7806}" type="sibTrans" cxnId="{CCCFED27-D712-2740-8EF1-B3436210925E}">
      <dgm:prSet/>
      <dgm:spPr/>
      <dgm:t>
        <a:bodyPr/>
        <a:lstStyle/>
        <a:p>
          <a:endParaRPr lang="it-IT"/>
        </a:p>
      </dgm:t>
    </dgm:pt>
    <dgm:pt modelId="{BD1A5651-8B25-7E40-967A-6BA6D0D1B95C}">
      <dgm:prSet phldrT="[Testo]"/>
      <dgm:spPr/>
      <dgm:t>
        <a:bodyPr/>
        <a:lstStyle/>
        <a:p>
          <a:r>
            <a:rPr lang="it-IT" dirty="0"/>
            <a:t>Malnutrizione</a:t>
          </a:r>
        </a:p>
      </dgm:t>
    </dgm:pt>
    <dgm:pt modelId="{40ADCE32-6DC0-1F42-B576-EB2F13F5BB6D}" type="parTrans" cxnId="{8B4A41E5-7278-F14D-9EE9-DD12F785E6D5}">
      <dgm:prSet/>
      <dgm:spPr/>
      <dgm:t>
        <a:bodyPr/>
        <a:lstStyle/>
        <a:p>
          <a:endParaRPr lang="it-IT"/>
        </a:p>
      </dgm:t>
    </dgm:pt>
    <dgm:pt modelId="{6F394C19-E542-2A4F-A74C-CA29E5427925}" type="sibTrans" cxnId="{8B4A41E5-7278-F14D-9EE9-DD12F785E6D5}">
      <dgm:prSet/>
      <dgm:spPr/>
      <dgm:t>
        <a:bodyPr/>
        <a:lstStyle/>
        <a:p>
          <a:endParaRPr lang="it-IT"/>
        </a:p>
      </dgm:t>
    </dgm:pt>
    <dgm:pt modelId="{8796D5CC-E133-3B47-BF52-EE93FAE3A16F}">
      <dgm:prSet phldrT="[Testo]"/>
      <dgm:spPr/>
      <dgm:t>
        <a:bodyPr/>
        <a:lstStyle/>
        <a:p>
          <a:r>
            <a:rPr lang="it-IT" dirty="0" err="1"/>
            <a:t>Sarcopenia</a:t>
          </a:r>
          <a:endParaRPr lang="it-IT" dirty="0"/>
        </a:p>
      </dgm:t>
    </dgm:pt>
    <dgm:pt modelId="{F7DBA495-B216-874C-B923-BAF71C13F9D6}" type="parTrans" cxnId="{6C119EE6-7E19-BF4C-AB92-D9AE49684AAF}">
      <dgm:prSet/>
      <dgm:spPr/>
      <dgm:t>
        <a:bodyPr/>
        <a:lstStyle/>
        <a:p>
          <a:endParaRPr lang="it-IT"/>
        </a:p>
      </dgm:t>
    </dgm:pt>
    <dgm:pt modelId="{F87F8AB1-86F0-B243-858F-AACF08A24B2E}" type="sibTrans" cxnId="{6C119EE6-7E19-BF4C-AB92-D9AE49684AAF}">
      <dgm:prSet/>
      <dgm:spPr/>
      <dgm:t>
        <a:bodyPr/>
        <a:lstStyle/>
        <a:p>
          <a:endParaRPr lang="it-IT"/>
        </a:p>
      </dgm:t>
    </dgm:pt>
    <dgm:pt modelId="{B1B3A688-F309-6C4B-91B2-713BF35E2FAE}">
      <dgm:prSet phldrT="[Testo]"/>
      <dgm:spPr/>
      <dgm:t>
        <a:bodyPr/>
        <a:lstStyle/>
        <a:p>
          <a:r>
            <a:rPr lang="it-IT" dirty="0"/>
            <a:t>WR</a:t>
          </a:r>
        </a:p>
      </dgm:t>
    </dgm:pt>
    <dgm:pt modelId="{458299D3-0F5C-6C4A-BE95-1537B672871C}" type="parTrans" cxnId="{FC0194AA-BCE2-D44B-8742-B3DD8C90CAFE}">
      <dgm:prSet/>
      <dgm:spPr/>
      <dgm:t>
        <a:bodyPr/>
        <a:lstStyle/>
        <a:p>
          <a:endParaRPr lang="it-IT"/>
        </a:p>
      </dgm:t>
    </dgm:pt>
    <dgm:pt modelId="{38978EB4-BD47-7C48-B18D-BB4719613D1F}" type="sibTrans" cxnId="{FC0194AA-BCE2-D44B-8742-B3DD8C90CAFE}">
      <dgm:prSet/>
      <dgm:spPr/>
      <dgm:t>
        <a:bodyPr/>
        <a:lstStyle/>
        <a:p>
          <a:endParaRPr lang="it-IT"/>
        </a:p>
      </dgm:t>
    </dgm:pt>
    <dgm:pt modelId="{97097A81-616D-D340-9EF1-D3694942CE2C}" type="pres">
      <dgm:prSet presAssocID="{65E92997-DECA-3F44-BE46-590321B5E281}" presName="hierChild1" presStyleCnt="0">
        <dgm:presLayoutVars>
          <dgm:orgChart val="1"/>
          <dgm:chPref val="1"/>
          <dgm:dir/>
          <dgm:animOne val="branch"/>
          <dgm:animLvl val="lvl"/>
          <dgm:resizeHandles/>
        </dgm:presLayoutVars>
      </dgm:prSet>
      <dgm:spPr/>
    </dgm:pt>
    <dgm:pt modelId="{94D7BABE-4817-6C41-B436-61F5DB1FF610}" type="pres">
      <dgm:prSet presAssocID="{FB5ABD1D-C206-1C49-874B-5A87808C90F3}" presName="hierRoot1" presStyleCnt="0">
        <dgm:presLayoutVars>
          <dgm:hierBranch val="init"/>
        </dgm:presLayoutVars>
      </dgm:prSet>
      <dgm:spPr/>
    </dgm:pt>
    <dgm:pt modelId="{A0CAED27-8E1C-404D-9E0A-ADD442CB0C54}" type="pres">
      <dgm:prSet presAssocID="{FB5ABD1D-C206-1C49-874B-5A87808C90F3}" presName="rootComposite1" presStyleCnt="0"/>
      <dgm:spPr/>
    </dgm:pt>
    <dgm:pt modelId="{ADD3D56B-3BE7-5341-8C64-C92167FBA21E}" type="pres">
      <dgm:prSet presAssocID="{FB5ABD1D-C206-1C49-874B-5A87808C90F3}" presName="rootText1" presStyleLbl="node0" presStyleIdx="0" presStyleCnt="1">
        <dgm:presLayoutVars>
          <dgm:chPref val="3"/>
        </dgm:presLayoutVars>
      </dgm:prSet>
      <dgm:spPr/>
    </dgm:pt>
    <dgm:pt modelId="{D64BE6CE-69EB-FD44-8355-F7C1617EDC35}" type="pres">
      <dgm:prSet presAssocID="{FB5ABD1D-C206-1C49-874B-5A87808C90F3}" presName="rootConnector1" presStyleLbl="node1" presStyleIdx="0" presStyleCnt="0"/>
      <dgm:spPr/>
    </dgm:pt>
    <dgm:pt modelId="{7C107672-0ECC-E446-B013-C32332784574}" type="pres">
      <dgm:prSet presAssocID="{FB5ABD1D-C206-1C49-874B-5A87808C90F3}" presName="hierChild2" presStyleCnt="0"/>
      <dgm:spPr/>
    </dgm:pt>
    <dgm:pt modelId="{564214EF-1EF5-A240-9424-CED82BB3AEF6}" type="pres">
      <dgm:prSet presAssocID="{40ADCE32-6DC0-1F42-B576-EB2F13F5BB6D}" presName="Name37" presStyleLbl="parChTrans1D2" presStyleIdx="0" presStyleCnt="4"/>
      <dgm:spPr/>
    </dgm:pt>
    <dgm:pt modelId="{70916792-F498-EA49-932A-F28E3236176E}" type="pres">
      <dgm:prSet presAssocID="{BD1A5651-8B25-7E40-967A-6BA6D0D1B95C}" presName="hierRoot2" presStyleCnt="0">
        <dgm:presLayoutVars>
          <dgm:hierBranch val="init"/>
        </dgm:presLayoutVars>
      </dgm:prSet>
      <dgm:spPr/>
    </dgm:pt>
    <dgm:pt modelId="{F0CE9DCA-81B6-8B43-9608-1EA6BA9122B2}" type="pres">
      <dgm:prSet presAssocID="{BD1A5651-8B25-7E40-967A-6BA6D0D1B95C}" presName="rootComposite" presStyleCnt="0"/>
      <dgm:spPr/>
    </dgm:pt>
    <dgm:pt modelId="{45CC8960-CB93-C94A-BBBE-80A543977069}" type="pres">
      <dgm:prSet presAssocID="{BD1A5651-8B25-7E40-967A-6BA6D0D1B95C}" presName="rootText" presStyleLbl="node2" presStyleIdx="0" presStyleCnt="3">
        <dgm:presLayoutVars>
          <dgm:chPref val="3"/>
        </dgm:presLayoutVars>
      </dgm:prSet>
      <dgm:spPr/>
    </dgm:pt>
    <dgm:pt modelId="{652B6CA8-4CEB-D143-B97A-DB020CF71CEC}" type="pres">
      <dgm:prSet presAssocID="{BD1A5651-8B25-7E40-967A-6BA6D0D1B95C}" presName="rootConnector" presStyleLbl="node2" presStyleIdx="0" presStyleCnt="3"/>
      <dgm:spPr/>
    </dgm:pt>
    <dgm:pt modelId="{94D826C6-5FE9-CF41-8201-9E37D3354BAF}" type="pres">
      <dgm:prSet presAssocID="{BD1A5651-8B25-7E40-967A-6BA6D0D1B95C}" presName="hierChild4" presStyleCnt="0"/>
      <dgm:spPr/>
    </dgm:pt>
    <dgm:pt modelId="{70F6262D-E22E-4449-AACE-EFDB9BA42D07}" type="pres">
      <dgm:prSet presAssocID="{BD1A5651-8B25-7E40-967A-6BA6D0D1B95C}" presName="hierChild5" presStyleCnt="0"/>
      <dgm:spPr/>
    </dgm:pt>
    <dgm:pt modelId="{3DDCBFD0-D8C0-0945-A163-AEBD62A6DB8A}" type="pres">
      <dgm:prSet presAssocID="{F7DBA495-B216-874C-B923-BAF71C13F9D6}" presName="Name37" presStyleLbl="parChTrans1D2" presStyleIdx="1" presStyleCnt="4"/>
      <dgm:spPr/>
    </dgm:pt>
    <dgm:pt modelId="{959CC469-3A21-5049-B87C-B6A5540655FC}" type="pres">
      <dgm:prSet presAssocID="{8796D5CC-E133-3B47-BF52-EE93FAE3A16F}" presName="hierRoot2" presStyleCnt="0">
        <dgm:presLayoutVars>
          <dgm:hierBranch val="init"/>
        </dgm:presLayoutVars>
      </dgm:prSet>
      <dgm:spPr/>
    </dgm:pt>
    <dgm:pt modelId="{3D9694B0-EBD7-2743-93C2-4B02316F85CB}" type="pres">
      <dgm:prSet presAssocID="{8796D5CC-E133-3B47-BF52-EE93FAE3A16F}" presName="rootComposite" presStyleCnt="0"/>
      <dgm:spPr/>
    </dgm:pt>
    <dgm:pt modelId="{BB897276-C5C4-E849-8E30-4A2244F22B29}" type="pres">
      <dgm:prSet presAssocID="{8796D5CC-E133-3B47-BF52-EE93FAE3A16F}" presName="rootText" presStyleLbl="node2" presStyleIdx="1" presStyleCnt="3">
        <dgm:presLayoutVars>
          <dgm:chPref val="3"/>
        </dgm:presLayoutVars>
      </dgm:prSet>
      <dgm:spPr/>
    </dgm:pt>
    <dgm:pt modelId="{90F07E72-6310-174B-BD36-93F51918E850}" type="pres">
      <dgm:prSet presAssocID="{8796D5CC-E133-3B47-BF52-EE93FAE3A16F}" presName="rootConnector" presStyleLbl="node2" presStyleIdx="1" presStyleCnt="3"/>
      <dgm:spPr/>
    </dgm:pt>
    <dgm:pt modelId="{2FD9FAF6-E050-E941-A98A-7D5AC69BCF7E}" type="pres">
      <dgm:prSet presAssocID="{8796D5CC-E133-3B47-BF52-EE93FAE3A16F}" presName="hierChild4" presStyleCnt="0"/>
      <dgm:spPr/>
    </dgm:pt>
    <dgm:pt modelId="{CB2D7D05-5DA9-044A-9777-30EF9DFB0CED}" type="pres">
      <dgm:prSet presAssocID="{8796D5CC-E133-3B47-BF52-EE93FAE3A16F}" presName="hierChild5" presStyleCnt="0"/>
      <dgm:spPr/>
    </dgm:pt>
    <dgm:pt modelId="{12E629DC-8B7E-6243-8814-9BC097D4D2B8}" type="pres">
      <dgm:prSet presAssocID="{458299D3-0F5C-6C4A-BE95-1537B672871C}" presName="Name37" presStyleLbl="parChTrans1D2" presStyleIdx="2" presStyleCnt="4"/>
      <dgm:spPr/>
    </dgm:pt>
    <dgm:pt modelId="{A027F6FB-8167-9247-8728-ED667E38B5C7}" type="pres">
      <dgm:prSet presAssocID="{B1B3A688-F309-6C4B-91B2-713BF35E2FAE}" presName="hierRoot2" presStyleCnt="0">
        <dgm:presLayoutVars>
          <dgm:hierBranch val="init"/>
        </dgm:presLayoutVars>
      </dgm:prSet>
      <dgm:spPr/>
    </dgm:pt>
    <dgm:pt modelId="{45E080DB-221B-E148-B235-39BD4453490D}" type="pres">
      <dgm:prSet presAssocID="{B1B3A688-F309-6C4B-91B2-713BF35E2FAE}" presName="rootComposite" presStyleCnt="0"/>
      <dgm:spPr/>
    </dgm:pt>
    <dgm:pt modelId="{7D856792-2732-9A4E-8D4A-A7179BDA560B}" type="pres">
      <dgm:prSet presAssocID="{B1B3A688-F309-6C4B-91B2-713BF35E2FAE}" presName="rootText" presStyleLbl="node2" presStyleIdx="2" presStyleCnt="3">
        <dgm:presLayoutVars>
          <dgm:chPref val="3"/>
        </dgm:presLayoutVars>
      </dgm:prSet>
      <dgm:spPr/>
    </dgm:pt>
    <dgm:pt modelId="{0F7DB1EC-237C-A04F-89D0-88667FB57E2B}" type="pres">
      <dgm:prSet presAssocID="{B1B3A688-F309-6C4B-91B2-713BF35E2FAE}" presName="rootConnector" presStyleLbl="node2" presStyleIdx="2" presStyleCnt="3"/>
      <dgm:spPr/>
    </dgm:pt>
    <dgm:pt modelId="{88254CE4-91F1-8844-8632-58C1AF780E6C}" type="pres">
      <dgm:prSet presAssocID="{B1B3A688-F309-6C4B-91B2-713BF35E2FAE}" presName="hierChild4" presStyleCnt="0"/>
      <dgm:spPr/>
    </dgm:pt>
    <dgm:pt modelId="{89EB2698-FC32-B642-B77D-1087543B7304}" type="pres">
      <dgm:prSet presAssocID="{B1B3A688-F309-6C4B-91B2-713BF35E2FAE}" presName="hierChild5" presStyleCnt="0"/>
      <dgm:spPr/>
    </dgm:pt>
    <dgm:pt modelId="{8FDA2AA4-D3DF-C94F-BFB8-4CD8C9528191}" type="pres">
      <dgm:prSet presAssocID="{FB5ABD1D-C206-1C49-874B-5A87808C90F3}" presName="hierChild3" presStyleCnt="0"/>
      <dgm:spPr/>
    </dgm:pt>
    <dgm:pt modelId="{F96447C7-3CD9-D444-898E-40A749A253DD}" type="pres">
      <dgm:prSet presAssocID="{6DF991C5-8BB0-1D48-8C3C-DD8F1CFCBE5D}" presName="Name111" presStyleLbl="parChTrans1D2" presStyleIdx="3" presStyleCnt="4"/>
      <dgm:spPr/>
    </dgm:pt>
    <dgm:pt modelId="{6660FB30-E8A6-254B-85A5-8FD6A326387F}" type="pres">
      <dgm:prSet presAssocID="{8CBA0443-CD26-2C42-8E6C-B767C36CB9BD}" presName="hierRoot3" presStyleCnt="0">
        <dgm:presLayoutVars>
          <dgm:hierBranch val="init"/>
        </dgm:presLayoutVars>
      </dgm:prSet>
      <dgm:spPr/>
    </dgm:pt>
    <dgm:pt modelId="{701E94E1-EF4B-444F-A34D-727CBD081D36}" type="pres">
      <dgm:prSet presAssocID="{8CBA0443-CD26-2C42-8E6C-B767C36CB9BD}" presName="rootComposite3" presStyleCnt="0"/>
      <dgm:spPr/>
    </dgm:pt>
    <dgm:pt modelId="{0D3B4963-F743-B542-826C-019E75ADF75F}" type="pres">
      <dgm:prSet presAssocID="{8CBA0443-CD26-2C42-8E6C-B767C36CB9BD}" presName="rootText3" presStyleLbl="asst1" presStyleIdx="0" presStyleCnt="1">
        <dgm:presLayoutVars>
          <dgm:chPref val="3"/>
        </dgm:presLayoutVars>
      </dgm:prSet>
      <dgm:spPr/>
    </dgm:pt>
    <dgm:pt modelId="{2FCA8AEB-9429-DD42-814B-4D174F456D6E}" type="pres">
      <dgm:prSet presAssocID="{8CBA0443-CD26-2C42-8E6C-B767C36CB9BD}" presName="rootConnector3" presStyleLbl="asst1" presStyleIdx="0" presStyleCnt="1"/>
      <dgm:spPr/>
    </dgm:pt>
    <dgm:pt modelId="{C11DB789-DC76-E24D-B6F6-3142CF909162}" type="pres">
      <dgm:prSet presAssocID="{8CBA0443-CD26-2C42-8E6C-B767C36CB9BD}" presName="hierChild6" presStyleCnt="0"/>
      <dgm:spPr/>
    </dgm:pt>
    <dgm:pt modelId="{A4FCE1C9-29B9-4C40-B4B3-2BEA2F2BA751}" type="pres">
      <dgm:prSet presAssocID="{8CBA0443-CD26-2C42-8E6C-B767C36CB9BD}" presName="hierChild7" presStyleCnt="0"/>
      <dgm:spPr/>
    </dgm:pt>
  </dgm:ptLst>
  <dgm:cxnLst>
    <dgm:cxn modelId="{CCCFED27-D712-2740-8EF1-B3436210925E}" srcId="{FB5ABD1D-C206-1C49-874B-5A87808C90F3}" destId="{8CBA0443-CD26-2C42-8E6C-B767C36CB9BD}" srcOrd="0" destOrd="0" parTransId="{6DF991C5-8BB0-1D48-8C3C-DD8F1CFCBE5D}" sibTransId="{FCC0FCCA-14D7-A046-AD19-9B02FCDF7806}"/>
    <dgm:cxn modelId="{74BDE649-1A96-2843-A138-12A91AFDB1FE}" type="presOf" srcId="{BD1A5651-8B25-7E40-967A-6BA6D0D1B95C}" destId="{45CC8960-CB93-C94A-BBBE-80A543977069}" srcOrd="0" destOrd="0" presId="urn:microsoft.com/office/officeart/2005/8/layout/orgChart1"/>
    <dgm:cxn modelId="{FEE54863-5E84-304E-A55F-3B1E06293E65}" type="presOf" srcId="{F7DBA495-B216-874C-B923-BAF71C13F9D6}" destId="{3DDCBFD0-D8C0-0945-A163-AEBD62A6DB8A}" srcOrd="0" destOrd="0" presId="urn:microsoft.com/office/officeart/2005/8/layout/orgChart1"/>
    <dgm:cxn modelId="{A6609A67-A9FF-DF4B-B7AA-0C68D51C19D6}" type="presOf" srcId="{458299D3-0F5C-6C4A-BE95-1537B672871C}" destId="{12E629DC-8B7E-6243-8814-9BC097D4D2B8}" srcOrd="0" destOrd="0" presId="urn:microsoft.com/office/officeart/2005/8/layout/orgChart1"/>
    <dgm:cxn modelId="{161C756D-05A8-CB4F-8B66-1FED15B9E826}" srcId="{65E92997-DECA-3F44-BE46-590321B5E281}" destId="{FB5ABD1D-C206-1C49-874B-5A87808C90F3}" srcOrd="0" destOrd="0" parTransId="{67624E4A-20D5-D949-A1BC-55E34A97A40A}" sibTransId="{1B0CD92C-D133-1644-B270-B2E055475067}"/>
    <dgm:cxn modelId="{7774727C-E129-0E4F-AD8C-DA2AB3EB12DE}" type="presOf" srcId="{8CBA0443-CD26-2C42-8E6C-B767C36CB9BD}" destId="{0D3B4963-F743-B542-826C-019E75ADF75F}" srcOrd="0" destOrd="0" presId="urn:microsoft.com/office/officeart/2005/8/layout/orgChart1"/>
    <dgm:cxn modelId="{34E5E787-6537-FC42-AEA5-3CDC1C066492}" type="presOf" srcId="{40ADCE32-6DC0-1F42-B576-EB2F13F5BB6D}" destId="{564214EF-1EF5-A240-9424-CED82BB3AEF6}" srcOrd="0" destOrd="0" presId="urn:microsoft.com/office/officeart/2005/8/layout/orgChart1"/>
    <dgm:cxn modelId="{FC0194AA-BCE2-D44B-8742-B3DD8C90CAFE}" srcId="{FB5ABD1D-C206-1C49-874B-5A87808C90F3}" destId="{B1B3A688-F309-6C4B-91B2-713BF35E2FAE}" srcOrd="3" destOrd="0" parTransId="{458299D3-0F5C-6C4A-BE95-1537B672871C}" sibTransId="{38978EB4-BD47-7C48-B18D-BB4719613D1F}"/>
    <dgm:cxn modelId="{A2D4F9BE-6843-3445-9DD1-5143D3969CE1}" type="presOf" srcId="{6DF991C5-8BB0-1D48-8C3C-DD8F1CFCBE5D}" destId="{F96447C7-3CD9-D444-898E-40A749A253DD}" srcOrd="0" destOrd="0" presId="urn:microsoft.com/office/officeart/2005/8/layout/orgChart1"/>
    <dgm:cxn modelId="{1403B0C6-2EBA-0E49-8A12-D023DC42FFB6}" type="presOf" srcId="{8796D5CC-E133-3B47-BF52-EE93FAE3A16F}" destId="{BB897276-C5C4-E849-8E30-4A2244F22B29}" srcOrd="0" destOrd="0" presId="urn:microsoft.com/office/officeart/2005/8/layout/orgChart1"/>
    <dgm:cxn modelId="{F40D32C9-32EB-5148-A2FD-53BC77CD0814}" type="presOf" srcId="{BD1A5651-8B25-7E40-967A-6BA6D0D1B95C}" destId="{652B6CA8-4CEB-D143-B97A-DB020CF71CEC}" srcOrd="1" destOrd="0" presId="urn:microsoft.com/office/officeart/2005/8/layout/orgChart1"/>
    <dgm:cxn modelId="{725301CC-FE06-5846-A233-C0537D3571E1}" type="presOf" srcId="{B1B3A688-F309-6C4B-91B2-713BF35E2FAE}" destId="{0F7DB1EC-237C-A04F-89D0-88667FB57E2B}" srcOrd="1" destOrd="0" presId="urn:microsoft.com/office/officeart/2005/8/layout/orgChart1"/>
    <dgm:cxn modelId="{9C783DCE-5864-1643-85B3-09E5097A1492}" type="presOf" srcId="{8796D5CC-E133-3B47-BF52-EE93FAE3A16F}" destId="{90F07E72-6310-174B-BD36-93F51918E850}" srcOrd="1" destOrd="0" presId="urn:microsoft.com/office/officeart/2005/8/layout/orgChart1"/>
    <dgm:cxn modelId="{C9D545D5-02FC-2543-B441-1D1B816E7FBD}" type="presOf" srcId="{B1B3A688-F309-6C4B-91B2-713BF35E2FAE}" destId="{7D856792-2732-9A4E-8D4A-A7179BDA560B}" srcOrd="0" destOrd="0" presId="urn:microsoft.com/office/officeart/2005/8/layout/orgChart1"/>
    <dgm:cxn modelId="{B52CABD5-486B-E747-86BD-32EF90159074}" type="presOf" srcId="{65E92997-DECA-3F44-BE46-590321B5E281}" destId="{97097A81-616D-D340-9EF1-D3694942CE2C}" srcOrd="0" destOrd="0" presId="urn:microsoft.com/office/officeart/2005/8/layout/orgChart1"/>
    <dgm:cxn modelId="{7E2F7FE1-5ED6-8E4E-BE5A-6158486A40B4}" type="presOf" srcId="{8CBA0443-CD26-2C42-8E6C-B767C36CB9BD}" destId="{2FCA8AEB-9429-DD42-814B-4D174F456D6E}" srcOrd="1" destOrd="0" presId="urn:microsoft.com/office/officeart/2005/8/layout/orgChart1"/>
    <dgm:cxn modelId="{8B4A41E5-7278-F14D-9EE9-DD12F785E6D5}" srcId="{FB5ABD1D-C206-1C49-874B-5A87808C90F3}" destId="{BD1A5651-8B25-7E40-967A-6BA6D0D1B95C}" srcOrd="1" destOrd="0" parTransId="{40ADCE32-6DC0-1F42-B576-EB2F13F5BB6D}" sibTransId="{6F394C19-E542-2A4F-A74C-CA29E5427925}"/>
    <dgm:cxn modelId="{497945E6-B120-6149-AA88-9379A040253B}" type="presOf" srcId="{FB5ABD1D-C206-1C49-874B-5A87808C90F3}" destId="{ADD3D56B-3BE7-5341-8C64-C92167FBA21E}" srcOrd="0" destOrd="0" presId="urn:microsoft.com/office/officeart/2005/8/layout/orgChart1"/>
    <dgm:cxn modelId="{6C119EE6-7E19-BF4C-AB92-D9AE49684AAF}" srcId="{FB5ABD1D-C206-1C49-874B-5A87808C90F3}" destId="{8796D5CC-E133-3B47-BF52-EE93FAE3A16F}" srcOrd="2" destOrd="0" parTransId="{F7DBA495-B216-874C-B923-BAF71C13F9D6}" sibTransId="{F87F8AB1-86F0-B243-858F-AACF08A24B2E}"/>
    <dgm:cxn modelId="{12D615FC-9DC0-F048-A4AE-240368A72056}" type="presOf" srcId="{FB5ABD1D-C206-1C49-874B-5A87808C90F3}" destId="{D64BE6CE-69EB-FD44-8355-F7C1617EDC35}" srcOrd="1" destOrd="0" presId="urn:microsoft.com/office/officeart/2005/8/layout/orgChart1"/>
    <dgm:cxn modelId="{DEDCADFB-0EDC-8D4F-98A3-624691682F4E}" type="presParOf" srcId="{97097A81-616D-D340-9EF1-D3694942CE2C}" destId="{94D7BABE-4817-6C41-B436-61F5DB1FF610}" srcOrd="0" destOrd="0" presId="urn:microsoft.com/office/officeart/2005/8/layout/orgChart1"/>
    <dgm:cxn modelId="{EFEDC4AE-8F95-A848-B2EA-B8CA6C020462}" type="presParOf" srcId="{94D7BABE-4817-6C41-B436-61F5DB1FF610}" destId="{A0CAED27-8E1C-404D-9E0A-ADD442CB0C54}" srcOrd="0" destOrd="0" presId="urn:microsoft.com/office/officeart/2005/8/layout/orgChart1"/>
    <dgm:cxn modelId="{17236F5D-FA0E-3B4D-A3D1-4E8D82F0FC6C}" type="presParOf" srcId="{A0CAED27-8E1C-404D-9E0A-ADD442CB0C54}" destId="{ADD3D56B-3BE7-5341-8C64-C92167FBA21E}" srcOrd="0" destOrd="0" presId="urn:microsoft.com/office/officeart/2005/8/layout/orgChart1"/>
    <dgm:cxn modelId="{48D0333B-CED0-A549-B553-CB80AF1BB1EE}" type="presParOf" srcId="{A0CAED27-8E1C-404D-9E0A-ADD442CB0C54}" destId="{D64BE6CE-69EB-FD44-8355-F7C1617EDC35}" srcOrd="1" destOrd="0" presId="urn:microsoft.com/office/officeart/2005/8/layout/orgChart1"/>
    <dgm:cxn modelId="{C7750FD6-928D-DA42-830C-FE3E639B0057}" type="presParOf" srcId="{94D7BABE-4817-6C41-B436-61F5DB1FF610}" destId="{7C107672-0ECC-E446-B013-C32332784574}" srcOrd="1" destOrd="0" presId="urn:microsoft.com/office/officeart/2005/8/layout/orgChart1"/>
    <dgm:cxn modelId="{6A7D3B53-30FE-7143-B9AD-C11C4D75990E}" type="presParOf" srcId="{7C107672-0ECC-E446-B013-C32332784574}" destId="{564214EF-1EF5-A240-9424-CED82BB3AEF6}" srcOrd="0" destOrd="0" presId="urn:microsoft.com/office/officeart/2005/8/layout/orgChart1"/>
    <dgm:cxn modelId="{88F4B400-461B-3941-90A9-F25E02A8BE45}" type="presParOf" srcId="{7C107672-0ECC-E446-B013-C32332784574}" destId="{70916792-F498-EA49-932A-F28E3236176E}" srcOrd="1" destOrd="0" presId="urn:microsoft.com/office/officeart/2005/8/layout/orgChart1"/>
    <dgm:cxn modelId="{BD2F5E40-5FE0-3946-9AB2-194E1A0E46EC}" type="presParOf" srcId="{70916792-F498-EA49-932A-F28E3236176E}" destId="{F0CE9DCA-81B6-8B43-9608-1EA6BA9122B2}" srcOrd="0" destOrd="0" presId="urn:microsoft.com/office/officeart/2005/8/layout/orgChart1"/>
    <dgm:cxn modelId="{B3639E4E-56E2-7A4B-A200-083A6889ED8A}" type="presParOf" srcId="{F0CE9DCA-81B6-8B43-9608-1EA6BA9122B2}" destId="{45CC8960-CB93-C94A-BBBE-80A543977069}" srcOrd="0" destOrd="0" presId="urn:microsoft.com/office/officeart/2005/8/layout/orgChart1"/>
    <dgm:cxn modelId="{3A6F3CC3-6F31-CE4B-A8BE-87BDF45584D9}" type="presParOf" srcId="{F0CE9DCA-81B6-8B43-9608-1EA6BA9122B2}" destId="{652B6CA8-4CEB-D143-B97A-DB020CF71CEC}" srcOrd="1" destOrd="0" presId="urn:microsoft.com/office/officeart/2005/8/layout/orgChart1"/>
    <dgm:cxn modelId="{EF2FED7B-0085-F943-A359-A7222087C658}" type="presParOf" srcId="{70916792-F498-EA49-932A-F28E3236176E}" destId="{94D826C6-5FE9-CF41-8201-9E37D3354BAF}" srcOrd="1" destOrd="0" presId="urn:microsoft.com/office/officeart/2005/8/layout/orgChart1"/>
    <dgm:cxn modelId="{D3583878-685D-DF43-84A4-11260C9A4705}" type="presParOf" srcId="{70916792-F498-EA49-932A-F28E3236176E}" destId="{70F6262D-E22E-4449-AACE-EFDB9BA42D07}" srcOrd="2" destOrd="0" presId="urn:microsoft.com/office/officeart/2005/8/layout/orgChart1"/>
    <dgm:cxn modelId="{9070E6CB-C828-A34A-8516-5083F77480C8}" type="presParOf" srcId="{7C107672-0ECC-E446-B013-C32332784574}" destId="{3DDCBFD0-D8C0-0945-A163-AEBD62A6DB8A}" srcOrd="2" destOrd="0" presId="urn:microsoft.com/office/officeart/2005/8/layout/orgChart1"/>
    <dgm:cxn modelId="{49B81BDD-3F34-D042-A605-063F4EE9C776}" type="presParOf" srcId="{7C107672-0ECC-E446-B013-C32332784574}" destId="{959CC469-3A21-5049-B87C-B6A5540655FC}" srcOrd="3" destOrd="0" presId="urn:microsoft.com/office/officeart/2005/8/layout/orgChart1"/>
    <dgm:cxn modelId="{B9088278-8EE9-7E4E-A1F4-AF6CCB543BBD}" type="presParOf" srcId="{959CC469-3A21-5049-B87C-B6A5540655FC}" destId="{3D9694B0-EBD7-2743-93C2-4B02316F85CB}" srcOrd="0" destOrd="0" presId="urn:microsoft.com/office/officeart/2005/8/layout/orgChart1"/>
    <dgm:cxn modelId="{5F5CD903-7334-BD4F-82D4-017344DD2633}" type="presParOf" srcId="{3D9694B0-EBD7-2743-93C2-4B02316F85CB}" destId="{BB897276-C5C4-E849-8E30-4A2244F22B29}" srcOrd="0" destOrd="0" presId="urn:microsoft.com/office/officeart/2005/8/layout/orgChart1"/>
    <dgm:cxn modelId="{F232B763-DB28-0049-B160-CF0932A47BAF}" type="presParOf" srcId="{3D9694B0-EBD7-2743-93C2-4B02316F85CB}" destId="{90F07E72-6310-174B-BD36-93F51918E850}" srcOrd="1" destOrd="0" presId="urn:microsoft.com/office/officeart/2005/8/layout/orgChart1"/>
    <dgm:cxn modelId="{A7DFDA41-0A56-BF44-B79E-3E889D403B7B}" type="presParOf" srcId="{959CC469-3A21-5049-B87C-B6A5540655FC}" destId="{2FD9FAF6-E050-E941-A98A-7D5AC69BCF7E}" srcOrd="1" destOrd="0" presId="urn:microsoft.com/office/officeart/2005/8/layout/orgChart1"/>
    <dgm:cxn modelId="{7828382B-1025-7D4D-881D-A66EC03E7D2E}" type="presParOf" srcId="{959CC469-3A21-5049-B87C-B6A5540655FC}" destId="{CB2D7D05-5DA9-044A-9777-30EF9DFB0CED}" srcOrd="2" destOrd="0" presId="urn:microsoft.com/office/officeart/2005/8/layout/orgChart1"/>
    <dgm:cxn modelId="{333F76FD-446A-A641-ACA8-8767640778B8}" type="presParOf" srcId="{7C107672-0ECC-E446-B013-C32332784574}" destId="{12E629DC-8B7E-6243-8814-9BC097D4D2B8}" srcOrd="4" destOrd="0" presId="urn:microsoft.com/office/officeart/2005/8/layout/orgChart1"/>
    <dgm:cxn modelId="{A123125C-F12C-BE4C-A618-8951D4710133}" type="presParOf" srcId="{7C107672-0ECC-E446-B013-C32332784574}" destId="{A027F6FB-8167-9247-8728-ED667E38B5C7}" srcOrd="5" destOrd="0" presId="urn:microsoft.com/office/officeart/2005/8/layout/orgChart1"/>
    <dgm:cxn modelId="{61E506B5-A2E0-9D47-A0CF-82404E49FF9F}" type="presParOf" srcId="{A027F6FB-8167-9247-8728-ED667E38B5C7}" destId="{45E080DB-221B-E148-B235-39BD4453490D}" srcOrd="0" destOrd="0" presId="urn:microsoft.com/office/officeart/2005/8/layout/orgChart1"/>
    <dgm:cxn modelId="{58EB969F-6405-FA4F-AAB6-BFE067703D5A}" type="presParOf" srcId="{45E080DB-221B-E148-B235-39BD4453490D}" destId="{7D856792-2732-9A4E-8D4A-A7179BDA560B}" srcOrd="0" destOrd="0" presId="urn:microsoft.com/office/officeart/2005/8/layout/orgChart1"/>
    <dgm:cxn modelId="{56533E73-614C-414C-AAF4-517F13527C78}" type="presParOf" srcId="{45E080DB-221B-E148-B235-39BD4453490D}" destId="{0F7DB1EC-237C-A04F-89D0-88667FB57E2B}" srcOrd="1" destOrd="0" presId="urn:microsoft.com/office/officeart/2005/8/layout/orgChart1"/>
    <dgm:cxn modelId="{84B8E559-CF75-0747-A9A4-A75929BCFD82}" type="presParOf" srcId="{A027F6FB-8167-9247-8728-ED667E38B5C7}" destId="{88254CE4-91F1-8844-8632-58C1AF780E6C}" srcOrd="1" destOrd="0" presId="urn:microsoft.com/office/officeart/2005/8/layout/orgChart1"/>
    <dgm:cxn modelId="{1978FF82-8BDA-3E4A-BF61-834E08038994}" type="presParOf" srcId="{A027F6FB-8167-9247-8728-ED667E38B5C7}" destId="{89EB2698-FC32-B642-B77D-1087543B7304}" srcOrd="2" destOrd="0" presId="urn:microsoft.com/office/officeart/2005/8/layout/orgChart1"/>
    <dgm:cxn modelId="{30296EF3-E4B1-434E-A343-1D12AA5C2C41}" type="presParOf" srcId="{94D7BABE-4817-6C41-B436-61F5DB1FF610}" destId="{8FDA2AA4-D3DF-C94F-BFB8-4CD8C9528191}" srcOrd="2" destOrd="0" presId="urn:microsoft.com/office/officeart/2005/8/layout/orgChart1"/>
    <dgm:cxn modelId="{4AA0A1F8-78D6-744E-8157-55BB8CA1C965}" type="presParOf" srcId="{8FDA2AA4-D3DF-C94F-BFB8-4CD8C9528191}" destId="{F96447C7-3CD9-D444-898E-40A749A253DD}" srcOrd="0" destOrd="0" presId="urn:microsoft.com/office/officeart/2005/8/layout/orgChart1"/>
    <dgm:cxn modelId="{DD1892F1-10E5-7840-A003-00684F421585}" type="presParOf" srcId="{8FDA2AA4-D3DF-C94F-BFB8-4CD8C9528191}" destId="{6660FB30-E8A6-254B-85A5-8FD6A326387F}" srcOrd="1" destOrd="0" presId="urn:microsoft.com/office/officeart/2005/8/layout/orgChart1"/>
    <dgm:cxn modelId="{4B9626B0-C652-EC4E-81E8-8160402B714A}" type="presParOf" srcId="{6660FB30-E8A6-254B-85A5-8FD6A326387F}" destId="{701E94E1-EF4B-444F-A34D-727CBD081D36}" srcOrd="0" destOrd="0" presId="urn:microsoft.com/office/officeart/2005/8/layout/orgChart1"/>
    <dgm:cxn modelId="{A207C49E-497E-5A4A-8348-86D0F8E49C61}" type="presParOf" srcId="{701E94E1-EF4B-444F-A34D-727CBD081D36}" destId="{0D3B4963-F743-B542-826C-019E75ADF75F}" srcOrd="0" destOrd="0" presId="urn:microsoft.com/office/officeart/2005/8/layout/orgChart1"/>
    <dgm:cxn modelId="{783FA97B-D79A-AE4B-AB9D-6CF5920EDD14}" type="presParOf" srcId="{701E94E1-EF4B-444F-A34D-727CBD081D36}" destId="{2FCA8AEB-9429-DD42-814B-4D174F456D6E}" srcOrd="1" destOrd="0" presId="urn:microsoft.com/office/officeart/2005/8/layout/orgChart1"/>
    <dgm:cxn modelId="{BC2EE50F-7B05-1D4C-B628-C05BB932B06A}" type="presParOf" srcId="{6660FB30-E8A6-254B-85A5-8FD6A326387F}" destId="{C11DB789-DC76-E24D-B6F6-3142CF909162}" srcOrd="1" destOrd="0" presId="urn:microsoft.com/office/officeart/2005/8/layout/orgChart1"/>
    <dgm:cxn modelId="{D10239F7-4D0A-B84D-AE0B-E9183B931199}" type="presParOf" srcId="{6660FB30-E8A6-254B-85A5-8FD6A326387F}" destId="{A4FCE1C9-29B9-4C40-B4B3-2BEA2F2BA75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E92997-DECA-3F44-BE46-590321B5E281}"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it-IT"/>
        </a:p>
      </dgm:t>
    </dgm:pt>
    <dgm:pt modelId="{FB5ABD1D-C206-1C49-874B-5A87808C90F3}">
      <dgm:prSet phldrT="[Testo]"/>
      <dgm:spPr/>
      <dgm:t>
        <a:bodyPr/>
        <a:lstStyle/>
        <a:p>
          <a:r>
            <a:rPr lang="it-IT" dirty="0"/>
            <a:t>Chirurgia </a:t>
          </a:r>
          <a:r>
            <a:rPr lang="it-IT" dirty="0" err="1"/>
            <a:t>bariatrica</a:t>
          </a:r>
          <a:endParaRPr lang="it-IT" dirty="0"/>
        </a:p>
      </dgm:t>
    </dgm:pt>
    <dgm:pt modelId="{67624E4A-20D5-D949-A1BC-55E34A97A40A}" type="parTrans" cxnId="{161C756D-05A8-CB4F-8B66-1FED15B9E826}">
      <dgm:prSet/>
      <dgm:spPr/>
      <dgm:t>
        <a:bodyPr/>
        <a:lstStyle/>
        <a:p>
          <a:endParaRPr lang="it-IT"/>
        </a:p>
      </dgm:t>
    </dgm:pt>
    <dgm:pt modelId="{1B0CD92C-D133-1644-B270-B2E055475067}" type="sibTrans" cxnId="{161C756D-05A8-CB4F-8B66-1FED15B9E826}">
      <dgm:prSet/>
      <dgm:spPr/>
      <dgm:t>
        <a:bodyPr/>
        <a:lstStyle/>
        <a:p>
          <a:endParaRPr lang="it-IT"/>
        </a:p>
      </dgm:t>
    </dgm:pt>
    <dgm:pt modelId="{8CBA0443-CD26-2C42-8E6C-B767C36CB9BD}" type="asst">
      <dgm:prSet phldrT="[Testo]"/>
      <dgm:spPr/>
      <dgm:t>
        <a:bodyPr/>
        <a:lstStyle/>
        <a:p>
          <a:r>
            <a:rPr lang="it-IT" dirty="0"/>
            <a:t>Qualità del calo ponderale</a:t>
          </a:r>
        </a:p>
      </dgm:t>
    </dgm:pt>
    <dgm:pt modelId="{6DF991C5-8BB0-1D48-8C3C-DD8F1CFCBE5D}" type="parTrans" cxnId="{CCCFED27-D712-2740-8EF1-B3436210925E}">
      <dgm:prSet/>
      <dgm:spPr/>
      <dgm:t>
        <a:bodyPr/>
        <a:lstStyle/>
        <a:p>
          <a:endParaRPr lang="it-IT"/>
        </a:p>
      </dgm:t>
    </dgm:pt>
    <dgm:pt modelId="{FCC0FCCA-14D7-A046-AD19-9B02FCDF7806}" type="sibTrans" cxnId="{CCCFED27-D712-2740-8EF1-B3436210925E}">
      <dgm:prSet/>
      <dgm:spPr/>
      <dgm:t>
        <a:bodyPr/>
        <a:lstStyle/>
        <a:p>
          <a:endParaRPr lang="it-IT"/>
        </a:p>
      </dgm:t>
    </dgm:pt>
    <dgm:pt modelId="{BD1A5651-8B25-7E40-967A-6BA6D0D1B95C}">
      <dgm:prSet phldrT="[Testo]"/>
      <dgm:spPr/>
      <dgm:t>
        <a:bodyPr/>
        <a:lstStyle/>
        <a:p>
          <a:r>
            <a:rPr lang="it-IT" dirty="0"/>
            <a:t>Malnutrizione</a:t>
          </a:r>
        </a:p>
      </dgm:t>
    </dgm:pt>
    <dgm:pt modelId="{40ADCE32-6DC0-1F42-B576-EB2F13F5BB6D}" type="parTrans" cxnId="{8B4A41E5-7278-F14D-9EE9-DD12F785E6D5}">
      <dgm:prSet/>
      <dgm:spPr/>
      <dgm:t>
        <a:bodyPr/>
        <a:lstStyle/>
        <a:p>
          <a:endParaRPr lang="it-IT"/>
        </a:p>
      </dgm:t>
    </dgm:pt>
    <dgm:pt modelId="{6F394C19-E542-2A4F-A74C-CA29E5427925}" type="sibTrans" cxnId="{8B4A41E5-7278-F14D-9EE9-DD12F785E6D5}">
      <dgm:prSet/>
      <dgm:spPr/>
      <dgm:t>
        <a:bodyPr/>
        <a:lstStyle/>
        <a:p>
          <a:endParaRPr lang="it-IT"/>
        </a:p>
      </dgm:t>
    </dgm:pt>
    <dgm:pt modelId="{8796D5CC-E133-3B47-BF52-EE93FAE3A16F}">
      <dgm:prSet phldrT="[Testo]"/>
      <dgm:spPr/>
      <dgm:t>
        <a:bodyPr/>
        <a:lstStyle/>
        <a:p>
          <a:r>
            <a:rPr lang="it-IT" dirty="0" err="1"/>
            <a:t>Sarcopenia</a:t>
          </a:r>
          <a:endParaRPr lang="it-IT" dirty="0"/>
        </a:p>
      </dgm:t>
    </dgm:pt>
    <dgm:pt modelId="{F7DBA495-B216-874C-B923-BAF71C13F9D6}" type="parTrans" cxnId="{6C119EE6-7E19-BF4C-AB92-D9AE49684AAF}">
      <dgm:prSet/>
      <dgm:spPr/>
      <dgm:t>
        <a:bodyPr/>
        <a:lstStyle/>
        <a:p>
          <a:endParaRPr lang="it-IT"/>
        </a:p>
      </dgm:t>
    </dgm:pt>
    <dgm:pt modelId="{F87F8AB1-86F0-B243-858F-AACF08A24B2E}" type="sibTrans" cxnId="{6C119EE6-7E19-BF4C-AB92-D9AE49684AAF}">
      <dgm:prSet/>
      <dgm:spPr/>
      <dgm:t>
        <a:bodyPr/>
        <a:lstStyle/>
        <a:p>
          <a:endParaRPr lang="it-IT"/>
        </a:p>
      </dgm:t>
    </dgm:pt>
    <dgm:pt modelId="{B1B3A688-F309-6C4B-91B2-713BF35E2FAE}">
      <dgm:prSet phldrT="[Testo]"/>
      <dgm:spPr/>
      <dgm:t>
        <a:bodyPr/>
        <a:lstStyle/>
        <a:p>
          <a:r>
            <a:rPr lang="it-IT" dirty="0"/>
            <a:t>WR</a:t>
          </a:r>
        </a:p>
      </dgm:t>
    </dgm:pt>
    <dgm:pt modelId="{458299D3-0F5C-6C4A-BE95-1537B672871C}" type="parTrans" cxnId="{FC0194AA-BCE2-D44B-8742-B3DD8C90CAFE}">
      <dgm:prSet/>
      <dgm:spPr/>
      <dgm:t>
        <a:bodyPr/>
        <a:lstStyle/>
        <a:p>
          <a:endParaRPr lang="it-IT"/>
        </a:p>
      </dgm:t>
    </dgm:pt>
    <dgm:pt modelId="{38978EB4-BD47-7C48-B18D-BB4719613D1F}" type="sibTrans" cxnId="{FC0194AA-BCE2-D44B-8742-B3DD8C90CAFE}">
      <dgm:prSet/>
      <dgm:spPr/>
      <dgm:t>
        <a:bodyPr/>
        <a:lstStyle/>
        <a:p>
          <a:endParaRPr lang="it-IT"/>
        </a:p>
      </dgm:t>
    </dgm:pt>
    <dgm:pt modelId="{97097A81-616D-D340-9EF1-D3694942CE2C}" type="pres">
      <dgm:prSet presAssocID="{65E92997-DECA-3F44-BE46-590321B5E281}" presName="hierChild1" presStyleCnt="0">
        <dgm:presLayoutVars>
          <dgm:orgChart val="1"/>
          <dgm:chPref val="1"/>
          <dgm:dir/>
          <dgm:animOne val="branch"/>
          <dgm:animLvl val="lvl"/>
          <dgm:resizeHandles/>
        </dgm:presLayoutVars>
      </dgm:prSet>
      <dgm:spPr/>
    </dgm:pt>
    <dgm:pt modelId="{94D7BABE-4817-6C41-B436-61F5DB1FF610}" type="pres">
      <dgm:prSet presAssocID="{FB5ABD1D-C206-1C49-874B-5A87808C90F3}" presName="hierRoot1" presStyleCnt="0">
        <dgm:presLayoutVars>
          <dgm:hierBranch val="init"/>
        </dgm:presLayoutVars>
      </dgm:prSet>
      <dgm:spPr/>
    </dgm:pt>
    <dgm:pt modelId="{A0CAED27-8E1C-404D-9E0A-ADD442CB0C54}" type="pres">
      <dgm:prSet presAssocID="{FB5ABD1D-C206-1C49-874B-5A87808C90F3}" presName="rootComposite1" presStyleCnt="0"/>
      <dgm:spPr/>
    </dgm:pt>
    <dgm:pt modelId="{ADD3D56B-3BE7-5341-8C64-C92167FBA21E}" type="pres">
      <dgm:prSet presAssocID="{FB5ABD1D-C206-1C49-874B-5A87808C90F3}" presName="rootText1" presStyleLbl="node0" presStyleIdx="0" presStyleCnt="1">
        <dgm:presLayoutVars>
          <dgm:chPref val="3"/>
        </dgm:presLayoutVars>
      </dgm:prSet>
      <dgm:spPr/>
    </dgm:pt>
    <dgm:pt modelId="{D64BE6CE-69EB-FD44-8355-F7C1617EDC35}" type="pres">
      <dgm:prSet presAssocID="{FB5ABD1D-C206-1C49-874B-5A87808C90F3}" presName="rootConnector1" presStyleLbl="node1" presStyleIdx="0" presStyleCnt="0"/>
      <dgm:spPr/>
    </dgm:pt>
    <dgm:pt modelId="{7C107672-0ECC-E446-B013-C32332784574}" type="pres">
      <dgm:prSet presAssocID="{FB5ABD1D-C206-1C49-874B-5A87808C90F3}" presName="hierChild2" presStyleCnt="0"/>
      <dgm:spPr/>
    </dgm:pt>
    <dgm:pt modelId="{564214EF-1EF5-A240-9424-CED82BB3AEF6}" type="pres">
      <dgm:prSet presAssocID="{40ADCE32-6DC0-1F42-B576-EB2F13F5BB6D}" presName="Name37" presStyleLbl="parChTrans1D2" presStyleIdx="0" presStyleCnt="4"/>
      <dgm:spPr/>
    </dgm:pt>
    <dgm:pt modelId="{70916792-F498-EA49-932A-F28E3236176E}" type="pres">
      <dgm:prSet presAssocID="{BD1A5651-8B25-7E40-967A-6BA6D0D1B95C}" presName="hierRoot2" presStyleCnt="0">
        <dgm:presLayoutVars>
          <dgm:hierBranch val="init"/>
        </dgm:presLayoutVars>
      </dgm:prSet>
      <dgm:spPr/>
    </dgm:pt>
    <dgm:pt modelId="{F0CE9DCA-81B6-8B43-9608-1EA6BA9122B2}" type="pres">
      <dgm:prSet presAssocID="{BD1A5651-8B25-7E40-967A-6BA6D0D1B95C}" presName="rootComposite" presStyleCnt="0"/>
      <dgm:spPr/>
    </dgm:pt>
    <dgm:pt modelId="{45CC8960-CB93-C94A-BBBE-80A543977069}" type="pres">
      <dgm:prSet presAssocID="{BD1A5651-8B25-7E40-967A-6BA6D0D1B95C}" presName="rootText" presStyleLbl="node2" presStyleIdx="0" presStyleCnt="3">
        <dgm:presLayoutVars>
          <dgm:chPref val="3"/>
        </dgm:presLayoutVars>
      </dgm:prSet>
      <dgm:spPr/>
    </dgm:pt>
    <dgm:pt modelId="{652B6CA8-4CEB-D143-B97A-DB020CF71CEC}" type="pres">
      <dgm:prSet presAssocID="{BD1A5651-8B25-7E40-967A-6BA6D0D1B95C}" presName="rootConnector" presStyleLbl="node2" presStyleIdx="0" presStyleCnt="3"/>
      <dgm:spPr/>
    </dgm:pt>
    <dgm:pt modelId="{94D826C6-5FE9-CF41-8201-9E37D3354BAF}" type="pres">
      <dgm:prSet presAssocID="{BD1A5651-8B25-7E40-967A-6BA6D0D1B95C}" presName="hierChild4" presStyleCnt="0"/>
      <dgm:spPr/>
    </dgm:pt>
    <dgm:pt modelId="{70F6262D-E22E-4449-AACE-EFDB9BA42D07}" type="pres">
      <dgm:prSet presAssocID="{BD1A5651-8B25-7E40-967A-6BA6D0D1B95C}" presName="hierChild5" presStyleCnt="0"/>
      <dgm:spPr/>
    </dgm:pt>
    <dgm:pt modelId="{3DDCBFD0-D8C0-0945-A163-AEBD62A6DB8A}" type="pres">
      <dgm:prSet presAssocID="{F7DBA495-B216-874C-B923-BAF71C13F9D6}" presName="Name37" presStyleLbl="parChTrans1D2" presStyleIdx="1" presStyleCnt="4"/>
      <dgm:spPr/>
    </dgm:pt>
    <dgm:pt modelId="{959CC469-3A21-5049-B87C-B6A5540655FC}" type="pres">
      <dgm:prSet presAssocID="{8796D5CC-E133-3B47-BF52-EE93FAE3A16F}" presName="hierRoot2" presStyleCnt="0">
        <dgm:presLayoutVars>
          <dgm:hierBranch val="init"/>
        </dgm:presLayoutVars>
      </dgm:prSet>
      <dgm:spPr/>
    </dgm:pt>
    <dgm:pt modelId="{3D9694B0-EBD7-2743-93C2-4B02316F85CB}" type="pres">
      <dgm:prSet presAssocID="{8796D5CC-E133-3B47-BF52-EE93FAE3A16F}" presName="rootComposite" presStyleCnt="0"/>
      <dgm:spPr/>
    </dgm:pt>
    <dgm:pt modelId="{BB897276-C5C4-E849-8E30-4A2244F22B29}" type="pres">
      <dgm:prSet presAssocID="{8796D5CC-E133-3B47-BF52-EE93FAE3A16F}" presName="rootText" presStyleLbl="node2" presStyleIdx="1" presStyleCnt="3">
        <dgm:presLayoutVars>
          <dgm:chPref val="3"/>
        </dgm:presLayoutVars>
      </dgm:prSet>
      <dgm:spPr/>
    </dgm:pt>
    <dgm:pt modelId="{90F07E72-6310-174B-BD36-93F51918E850}" type="pres">
      <dgm:prSet presAssocID="{8796D5CC-E133-3B47-BF52-EE93FAE3A16F}" presName="rootConnector" presStyleLbl="node2" presStyleIdx="1" presStyleCnt="3"/>
      <dgm:spPr/>
    </dgm:pt>
    <dgm:pt modelId="{2FD9FAF6-E050-E941-A98A-7D5AC69BCF7E}" type="pres">
      <dgm:prSet presAssocID="{8796D5CC-E133-3B47-BF52-EE93FAE3A16F}" presName="hierChild4" presStyleCnt="0"/>
      <dgm:spPr/>
    </dgm:pt>
    <dgm:pt modelId="{CB2D7D05-5DA9-044A-9777-30EF9DFB0CED}" type="pres">
      <dgm:prSet presAssocID="{8796D5CC-E133-3B47-BF52-EE93FAE3A16F}" presName="hierChild5" presStyleCnt="0"/>
      <dgm:spPr/>
    </dgm:pt>
    <dgm:pt modelId="{12E629DC-8B7E-6243-8814-9BC097D4D2B8}" type="pres">
      <dgm:prSet presAssocID="{458299D3-0F5C-6C4A-BE95-1537B672871C}" presName="Name37" presStyleLbl="parChTrans1D2" presStyleIdx="2" presStyleCnt="4"/>
      <dgm:spPr/>
    </dgm:pt>
    <dgm:pt modelId="{A027F6FB-8167-9247-8728-ED667E38B5C7}" type="pres">
      <dgm:prSet presAssocID="{B1B3A688-F309-6C4B-91B2-713BF35E2FAE}" presName="hierRoot2" presStyleCnt="0">
        <dgm:presLayoutVars>
          <dgm:hierBranch val="init"/>
        </dgm:presLayoutVars>
      </dgm:prSet>
      <dgm:spPr/>
    </dgm:pt>
    <dgm:pt modelId="{45E080DB-221B-E148-B235-39BD4453490D}" type="pres">
      <dgm:prSet presAssocID="{B1B3A688-F309-6C4B-91B2-713BF35E2FAE}" presName="rootComposite" presStyleCnt="0"/>
      <dgm:spPr/>
    </dgm:pt>
    <dgm:pt modelId="{7D856792-2732-9A4E-8D4A-A7179BDA560B}" type="pres">
      <dgm:prSet presAssocID="{B1B3A688-F309-6C4B-91B2-713BF35E2FAE}" presName="rootText" presStyleLbl="node2" presStyleIdx="2" presStyleCnt="3">
        <dgm:presLayoutVars>
          <dgm:chPref val="3"/>
        </dgm:presLayoutVars>
      </dgm:prSet>
      <dgm:spPr/>
    </dgm:pt>
    <dgm:pt modelId="{0F7DB1EC-237C-A04F-89D0-88667FB57E2B}" type="pres">
      <dgm:prSet presAssocID="{B1B3A688-F309-6C4B-91B2-713BF35E2FAE}" presName="rootConnector" presStyleLbl="node2" presStyleIdx="2" presStyleCnt="3"/>
      <dgm:spPr/>
    </dgm:pt>
    <dgm:pt modelId="{88254CE4-91F1-8844-8632-58C1AF780E6C}" type="pres">
      <dgm:prSet presAssocID="{B1B3A688-F309-6C4B-91B2-713BF35E2FAE}" presName="hierChild4" presStyleCnt="0"/>
      <dgm:spPr/>
    </dgm:pt>
    <dgm:pt modelId="{89EB2698-FC32-B642-B77D-1087543B7304}" type="pres">
      <dgm:prSet presAssocID="{B1B3A688-F309-6C4B-91B2-713BF35E2FAE}" presName="hierChild5" presStyleCnt="0"/>
      <dgm:spPr/>
    </dgm:pt>
    <dgm:pt modelId="{8FDA2AA4-D3DF-C94F-BFB8-4CD8C9528191}" type="pres">
      <dgm:prSet presAssocID="{FB5ABD1D-C206-1C49-874B-5A87808C90F3}" presName="hierChild3" presStyleCnt="0"/>
      <dgm:spPr/>
    </dgm:pt>
    <dgm:pt modelId="{F96447C7-3CD9-D444-898E-40A749A253DD}" type="pres">
      <dgm:prSet presAssocID="{6DF991C5-8BB0-1D48-8C3C-DD8F1CFCBE5D}" presName="Name111" presStyleLbl="parChTrans1D2" presStyleIdx="3" presStyleCnt="4"/>
      <dgm:spPr/>
    </dgm:pt>
    <dgm:pt modelId="{6660FB30-E8A6-254B-85A5-8FD6A326387F}" type="pres">
      <dgm:prSet presAssocID="{8CBA0443-CD26-2C42-8E6C-B767C36CB9BD}" presName="hierRoot3" presStyleCnt="0">
        <dgm:presLayoutVars>
          <dgm:hierBranch val="init"/>
        </dgm:presLayoutVars>
      </dgm:prSet>
      <dgm:spPr/>
    </dgm:pt>
    <dgm:pt modelId="{701E94E1-EF4B-444F-A34D-727CBD081D36}" type="pres">
      <dgm:prSet presAssocID="{8CBA0443-CD26-2C42-8E6C-B767C36CB9BD}" presName="rootComposite3" presStyleCnt="0"/>
      <dgm:spPr/>
    </dgm:pt>
    <dgm:pt modelId="{0D3B4963-F743-B542-826C-019E75ADF75F}" type="pres">
      <dgm:prSet presAssocID="{8CBA0443-CD26-2C42-8E6C-B767C36CB9BD}" presName="rootText3" presStyleLbl="asst1" presStyleIdx="0" presStyleCnt="1">
        <dgm:presLayoutVars>
          <dgm:chPref val="3"/>
        </dgm:presLayoutVars>
      </dgm:prSet>
      <dgm:spPr/>
    </dgm:pt>
    <dgm:pt modelId="{2FCA8AEB-9429-DD42-814B-4D174F456D6E}" type="pres">
      <dgm:prSet presAssocID="{8CBA0443-CD26-2C42-8E6C-B767C36CB9BD}" presName="rootConnector3" presStyleLbl="asst1" presStyleIdx="0" presStyleCnt="1"/>
      <dgm:spPr/>
    </dgm:pt>
    <dgm:pt modelId="{C11DB789-DC76-E24D-B6F6-3142CF909162}" type="pres">
      <dgm:prSet presAssocID="{8CBA0443-CD26-2C42-8E6C-B767C36CB9BD}" presName="hierChild6" presStyleCnt="0"/>
      <dgm:spPr/>
    </dgm:pt>
    <dgm:pt modelId="{A4FCE1C9-29B9-4C40-B4B3-2BEA2F2BA751}" type="pres">
      <dgm:prSet presAssocID="{8CBA0443-CD26-2C42-8E6C-B767C36CB9BD}" presName="hierChild7" presStyleCnt="0"/>
      <dgm:spPr/>
    </dgm:pt>
  </dgm:ptLst>
  <dgm:cxnLst>
    <dgm:cxn modelId="{CCCFED27-D712-2740-8EF1-B3436210925E}" srcId="{FB5ABD1D-C206-1C49-874B-5A87808C90F3}" destId="{8CBA0443-CD26-2C42-8E6C-B767C36CB9BD}" srcOrd="0" destOrd="0" parTransId="{6DF991C5-8BB0-1D48-8C3C-DD8F1CFCBE5D}" sibTransId="{FCC0FCCA-14D7-A046-AD19-9B02FCDF7806}"/>
    <dgm:cxn modelId="{74BDE649-1A96-2843-A138-12A91AFDB1FE}" type="presOf" srcId="{BD1A5651-8B25-7E40-967A-6BA6D0D1B95C}" destId="{45CC8960-CB93-C94A-BBBE-80A543977069}" srcOrd="0" destOrd="0" presId="urn:microsoft.com/office/officeart/2005/8/layout/orgChart1"/>
    <dgm:cxn modelId="{FEE54863-5E84-304E-A55F-3B1E06293E65}" type="presOf" srcId="{F7DBA495-B216-874C-B923-BAF71C13F9D6}" destId="{3DDCBFD0-D8C0-0945-A163-AEBD62A6DB8A}" srcOrd="0" destOrd="0" presId="urn:microsoft.com/office/officeart/2005/8/layout/orgChart1"/>
    <dgm:cxn modelId="{A6609A67-A9FF-DF4B-B7AA-0C68D51C19D6}" type="presOf" srcId="{458299D3-0F5C-6C4A-BE95-1537B672871C}" destId="{12E629DC-8B7E-6243-8814-9BC097D4D2B8}" srcOrd="0" destOrd="0" presId="urn:microsoft.com/office/officeart/2005/8/layout/orgChart1"/>
    <dgm:cxn modelId="{161C756D-05A8-CB4F-8B66-1FED15B9E826}" srcId="{65E92997-DECA-3F44-BE46-590321B5E281}" destId="{FB5ABD1D-C206-1C49-874B-5A87808C90F3}" srcOrd="0" destOrd="0" parTransId="{67624E4A-20D5-D949-A1BC-55E34A97A40A}" sibTransId="{1B0CD92C-D133-1644-B270-B2E055475067}"/>
    <dgm:cxn modelId="{7774727C-E129-0E4F-AD8C-DA2AB3EB12DE}" type="presOf" srcId="{8CBA0443-CD26-2C42-8E6C-B767C36CB9BD}" destId="{0D3B4963-F743-B542-826C-019E75ADF75F}" srcOrd="0" destOrd="0" presId="urn:microsoft.com/office/officeart/2005/8/layout/orgChart1"/>
    <dgm:cxn modelId="{34E5E787-6537-FC42-AEA5-3CDC1C066492}" type="presOf" srcId="{40ADCE32-6DC0-1F42-B576-EB2F13F5BB6D}" destId="{564214EF-1EF5-A240-9424-CED82BB3AEF6}" srcOrd="0" destOrd="0" presId="urn:microsoft.com/office/officeart/2005/8/layout/orgChart1"/>
    <dgm:cxn modelId="{FC0194AA-BCE2-D44B-8742-B3DD8C90CAFE}" srcId="{FB5ABD1D-C206-1C49-874B-5A87808C90F3}" destId="{B1B3A688-F309-6C4B-91B2-713BF35E2FAE}" srcOrd="3" destOrd="0" parTransId="{458299D3-0F5C-6C4A-BE95-1537B672871C}" sibTransId="{38978EB4-BD47-7C48-B18D-BB4719613D1F}"/>
    <dgm:cxn modelId="{A2D4F9BE-6843-3445-9DD1-5143D3969CE1}" type="presOf" srcId="{6DF991C5-8BB0-1D48-8C3C-DD8F1CFCBE5D}" destId="{F96447C7-3CD9-D444-898E-40A749A253DD}" srcOrd="0" destOrd="0" presId="urn:microsoft.com/office/officeart/2005/8/layout/orgChart1"/>
    <dgm:cxn modelId="{1403B0C6-2EBA-0E49-8A12-D023DC42FFB6}" type="presOf" srcId="{8796D5CC-E133-3B47-BF52-EE93FAE3A16F}" destId="{BB897276-C5C4-E849-8E30-4A2244F22B29}" srcOrd="0" destOrd="0" presId="urn:microsoft.com/office/officeart/2005/8/layout/orgChart1"/>
    <dgm:cxn modelId="{F40D32C9-32EB-5148-A2FD-53BC77CD0814}" type="presOf" srcId="{BD1A5651-8B25-7E40-967A-6BA6D0D1B95C}" destId="{652B6CA8-4CEB-D143-B97A-DB020CF71CEC}" srcOrd="1" destOrd="0" presId="urn:microsoft.com/office/officeart/2005/8/layout/orgChart1"/>
    <dgm:cxn modelId="{725301CC-FE06-5846-A233-C0537D3571E1}" type="presOf" srcId="{B1B3A688-F309-6C4B-91B2-713BF35E2FAE}" destId="{0F7DB1EC-237C-A04F-89D0-88667FB57E2B}" srcOrd="1" destOrd="0" presId="urn:microsoft.com/office/officeart/2005/8/layout/orgChart1"/>
    <dgm:cxn modelId="{9C783DCE-5864-1643-85B3-09E5097A1492}" type="presOf" srcId="{8796D5CC-E133-3B47-BF52-EE93FAE3A16F}" destId="{90F07E72-6310-174B-BD36-93F51918E850}" srcOrd="1" destOrd="0" presId="urn:microsoft.com/office/officeart/2005/8/layout/orgChart1"/>
    <dgm:cxn modelId="{C9D545D5-02FC-2543-B441-1D1B816E7FBD}" type="presOf" srcId="{B1B3A688-F309-6C4B-91B2-713BF35E2FAE}" destId="{7D856792-2732-9A4E-8D4A-A7179BDA560B}" srcOrd="0" destOrd="0" presId="urn:microsoft.com/office/officeart/2005/8/layout/orgChart1"/>
    <dgm:cxn modelId="{B52CABD5-486B-E747-86BD-32EF90159074}" type="presOf" srcId="{65E92997-DECA-3F44-BE46-590321B5E281}" destId="{97097A81-616D-D340-9EF1-D3694942CE2C}" srcOrd="0" destOrd="0" presId="urn:microsoft.com/office/officeart/2005/8/layout/orgChart1"/>
    <dgm:cxn modelId="{7E2F7FE1-5ED6-8E4E-BE5A-6158486A40B4}" type="presOf" srcId="{8CBA0443-CD26-2C42-8E6C-B767C36CB9BD}" destId="{2FCA8AEB-9429-DD42-814B-4D174F456D6E}" srcOrd="1" destOrd="0" presId="urn:microsoft.com/office/officeart/2005/8/layout/orgChart1"/>
    <dgm:cxn modelId="{8B4A41E5-7278-F14D-9EE9-DD12F785E6D5}" srcId="{FB5ABD1D-C206-1C49-874B-5A87808C90F3}" destId="{BD1A5651-8B25-7E40-967A-6BA6D0D1B95C}" srcOrd="1" destOrd="0" parTransId="{40ADCE32-6DC0-1F42-B576-EB2F13F5BB6D}" sibTransId="{6F394C19-E542-2A4F-A74C-CA29E5427925}"/>
    <dgm:cxn modelId="{497945E6-B120-6149-AA88-9379A040253B}" type="presOf" srcId="{FB5ABD1D-C206-1C49-874B-5A87808C90F3}" destId="{ADD3D56B-3BE7-5341-8C64-C92167FBA21E}" srcOrd="0" destOrd="0" presId="urn:microsoft.com/office/officeart/2005/8/layout/orgChart1"/>
    <dgm:cxn modelId="{6C119EE6-7E19-BF4C-AB92-D9AE49684AAF}" srcId="{FB5ABD1D-C206-1C49-874B-5A87808C90F3}" destId="{8796D5CC-E133-3B47-BF52-EE93FAE3A16F}" srcOrd="2" destOrd="0" parTransId="{F7DBA495-B216-874C-B923-BAF71C13F9D6}" sibTransId="{F87F8AB1-86F0-B243-858F-AACF08A24B2E}"/>
    <dgm:cxn modelId="{12D615FC-9DC0-F048-A4AE-240368A72056}" type="presOf" srcId="{FB5ABD1D-C206-1C49-874B-5A87808C90F3}" destId="{D64BE6CE-69EB-FD44-8355-F7C1617EDC35}" srcOrd="1" destOrd="0" presId="urn:microsoft.com/office/officeart/2005/8/layout/orgChart1"/>
    <dgm:cxn modelId="{DEDCADFB-0EDC-8D4F-98A3-624691682F4E}" type="presParOf" srcId="{97097A81-616D-D340-9EF1-D3694942CE2C}" destId="{94D7BABE-4817-6C41-B436-61F5DB1FF610}" srcOrd="0" destOrd="0" presId="urn:microsoft.com/office/officeart/2005/8/layout/orgChart1"/>
    <dgm:cxn modelId="{EFEDC4AE-8F95-A848-B2EA-B8CA6C020462}" type="presParOf" srcId="{94D7BABE-4817-6C41-B436-61F5DB1FF610}" destId="{A0CAED27-8E1C-404D-9E0A-ADD442CB0C54}" srcOrd="0" destOrd="0" presId="urn:microsoft.com/office/officeart/2005/8/layout/orgChart1"/>
    <dgm:cxn modelId="{17236F5D-FA0E-3B4D-A3D1-4E8D82F0FC6C}" type="presParOf" srcId="{A0CAED27-8E1C-404D-9E0A-ADD442CB0C54}" destId="{ADD3D56B-3BE7-5341-8C64-C92167FBA21E}" srcOrd="0" destOrd="0" presId="urn:microsoft.com/office/officeart/2005/8/layout/orgChart1"/>
    <dgm:cxn modelId="{48D0333B-CED0-A549-B553-CB80AF1BB1EE}" type="presParOf" srcId="{A0CAED27-8E1C-404D-9E0A-ADD442CB0C54}" destId="{D64BE6CE-69EB-FD44-8355-F7C1617EDC35}" srcOrd="1" destOrd="0" presId="urn:microsoft.com/office/officeart/2005/8/layout/orgChart1"/>
    <dgm:cxn modelId="{C7750FD6-928D-DA42-830C-FE3E639B0057}" type="presParOf" srcId="{94D7BABE-4817-6C41-B436-61F5DB1FF610}" destId="{7C107672-0ECC-E446-B013-C32332784574}" srcOrd="1" destOrd="0" presId="urn:microsoft.com/office/officeart/2005/8/layout/orgChart1"/>
    <dgm:cxn modelId="{6A7D3B53-30FE-7143-B9AD-C11C4D75990E}" type="presParOf" srcId="{7C107672-0ECC-E446-B013-C32332784574}" destId="{564214EF-1EF5-A240-9424-CED82BB3AEF6}" srcOrd="0" destOrd="0" presId="urn:microsoft.com/office/officeart/2005/8/layout/orgChart1"/>
    <dgm:cxn modelId="{88F4B400-461B-3941-90A9-F25E02A8BE45}" type="presParOf" srcId="{7C107672-0ECC-E446-B013-C32332784574}" destId="{70916792-F498-EA49-932A-F28E3236176E}" srcOrd="1" destOrd="0" presId="urn:microsoft.com/office/officeart/2005/8/layout/orgChart1"/>
    <dgm:cxn modelId="{BD2F5E40-5FE0-3946-9AB2-194E1A0E46EC}" type="presParOf" srcId="{70916792-F498-EA49-932A-F28E3236176E}" destId="{F0CE9DCA-81B6-8B43-9608-1EA6BA9122B2}" srcOrd="0" destOrd="0" presId="urn:microsoft.com/office/officeart/2005/8/layout/orgChart1"/>
    <dgm:cxn modelId="{B3639E4E-56E2-7A4B-A200-083A6889ED8A}" type="presParOf" srcId="{F0CE9DCA-81B6-8B43-9608-1EA6BA9122B2}" destId="{45CC8960-CB93-C94A-BBBE-80A543977069}" srcOrd="0" destOrd="0" presId="urn:microsoft.com/office/officeart/2005/8/layout/orgChart1"/>
    <dgm:cxn modelId="{3A6F3CC3-6F31-CE4B-A8BE-87BDF45584D9}" type="presParOf" srcId="{F0CE9DCA-81B6-8B43-9608-1EA6BA9122B2}" destId="{652B6CA8-4CEB-D143-B97A-DB020CF71CEC}" srcOrd="1" destOrd="0" presId="urn:microsoft.com/office/officeart/2005/8/layout/orgChart1"/>
    <dgm:cxn modelId="{EF2FED7B-0085-F943-A359-A7222087C658}" type="presParOf" srcId="{70916792-F498-EA49-932A-F28E3236176E}" destId="{94D826C6-5FE9-CF41-8201-9E37D3354BAF}" srcOrd="1" destOrd="0" presId="urn:microsoft.com/office/officeart/2005/8/layout/orgChart1"/>
    <dgm:cxn modelId="{D3583878-685D-DF43-84A4-11260C9A4705}" type="presParOf" srcId="{70916792-F498-EA49-932A-F28E3236176E}" destId="{70F6262D-E22E-4449-AACE-EFDB9BA42D07}" srcOrd="2" destOrd="0" presId="urn:microsoft.com/office/officeart/2005/8/layout/orgChart1"/>
    <dgm:cxn modelId="{9070E6CB-C828-A34A-8516-5083F77480C8}" type="presParOf" srcId="{7C107672-0ECC-E446-B013-C32332784574}" destId="{3DDCBFD0-D8C0-0945-A163-AEBD62A6DB8A}" srcOrd="2" destOrd="0" presId="urn:microsoft.com/office/officeart/2005/8/layout/orgChart1"/>
    <dgm:cxn modelId="{49B81BDD-3F34-D042-A605-063F4EE9C776}" type="presParOf" srcId="{7C107672-0ECC-E446-B013-C32332784574}" destId="{959CC469-3A21-5049-B87C-B6A5540655FC}" srcOrd="3" destOrd="0" presId="urn:microsoft.com/office/officeart/2005/8/layout/orgChart1"/>
    <dgm:cxn modelId="{B9088278-8EE9-7E4E-A1F4-AF6CCB543BBD}" type="presParOf" srcId="{959CC469-3A21-5049-B87C-B6A5540655FC}" destId="{3D9694B0-EBD7-2743-93C2-4B02316F85CB}" srcOrd="0" destOrd="0" presId="urn:microsoft.com/office/officeart/2005/8/layout/orgChart1"/>
    <dgm:cxn modelId="{5F5CD903-7334-BD4F-82D4-017344DD2633}" type="presParOf" srcId="{3D9694B0-EBD7-2743-93C2-4B02316F85CB}" destId="{BB897276-C5C4-E849-8E30-4A2244F22B29}" srcOrd="0" destOrd="0" presId="urn:microsoft.com/office/officeart/2005/8/layout/orgChart1"/>
    <dgm:cxn modelId="{F232B763-DB28-0049-B160-CF0932A47BAF}" type="presParOf" srcId="{3D9694B0-EBD7-2743-93C2-4B02316F85CB}" destId="{90F07E72-6310-174B-BD36-93F51918E850}" srcOrd="1" destOrd="0" presId="urn:microsoft.com/office/officeart/2005/8/layout/orgChart1"/>
    <dgm:cxn modelId="{A7DFDA41-0A56-BF44-B79E-3E889D403B7B}" type="presParOf" srcId="{959CC469-3A21-5049-B87C-B6A5540655FC}" destId="{2FD9FAF6-E050-E941-A98A-7D5AC69BCF7E}" srcOrd="1" destOrd="0" presId="urn:microsoft.com/office/officeart/2005/8/layout/orgChart1"/>
    <dgm:cxn modelId="{7828382B-1025-7D4D-881D-A66EC03E7D2E}" type="presParOf" srcId="{959CC469-3A21-5049-B87C-B6A5540655FC}" destId="{CB2D7D05-5DA9-044A-9777-30EF9DFB0CED}" srcOrd="2" destOrd="0" presId="urn:microsoft.com/office/officeart/2005/8/layout/orgChart1"/>
    <dgm:cxn modelId="{333F76FD-446A-A641-ACA8-8767640778B8}" type="presParOf" srcId="{7C107672-0ECC-E446-B013-C32332784574}" destId="{12E629DC-8B7E-6243-8814-9BC097D4D2B8}" srcOrd="4" destOrd="0" presId="urn:microsoft.com/office/officeart/2005/8/layout/orgChart1"/>
    <dgm:cxn modelId="{A123125C-F12C-BE4C-A618-8951D4710133}" type="presParOf" srcId="{7C107672-0ECC-E446-B013-C32332784574}" destId="{A027F6FB-8167-9247-8728-ED667E38B5C7}" srcOrd="5" destOrd="0" presId="urn:microsoft.com/office/officeart/2005/8/layout/orgChart1"/>
    <dgm:cxn modelId="{61E506B5-A2E0-9D47-A0CF-82404E49FF9F}" type="presParOf" srcId="{A027F6FB-8167-9247-8728-ED667E38B5C7}" destId="{45E080DB-221B-E148-B235-39BD4453490D}" srcOrd="0" destOrd="0" presId="urn:microsoft.com/office/officeart/2005/8/layout/orgChart1"/>
    <dgm:cxn modelId="{58EB969F-6405-FA4F-AAB6-BFE067703D5A}" type="presParOf" srcId="{45E080DB-221B-E148-B235-39BD4453490D}" destId="{7D856792-2732-9A4E-8D4A-A7179BDA560B}" srcOrd="0" destOrd="0" presId="urn:microsoft.com/office/officeart/2005/8/layout/orgChart1"/>
    <dgm:cxn modelId="{56533E73-614C-414C-AAF4-517F13527C78}" type="presParOf" srcId="{45E080DB-221B-E148-B235-39BD4453490D}" destId="{0F7DB1EC-237C-A04F-89D0-88667FB57E2B}" srcOrd="1" destOrd="0" presId="urn:microsoft.com/office/officeart/2005/8/layout/orgChart1"/>
    <dgm:cxn modelId="{84B8E559-CF75-0747-A9A4-A75929BCFD82}" type="presParOf" srcId="{A027F6FB-8167-9247-8728-ED667E38B5C7}" destId="{88254CE4-91F1-8844-8632-58C1AF780E6C}" srcOrd="1" destOrd="0" presId="urn:microsoft.com/office/officeart/2005/8/layout/orgChart1"/>
    <dgm:cxn modelId="{1978FF82-8BDA-3E4A-BF61-834E08038994}" type="presParOf" srcId="{A027F6FB-8167-9247-8728-ED667E38B5C7}" destId="{89EB2698-FC32-B642-B77D-1087543B7304}" srcOrd="2" destOrd="0" presId="urn:microsoft.com/office/officeart/2005/8/layout/orgChart1"/>
    <dgm:cxn modelId="{30296EF3-E4B1-434E-A343-1D12AA5C2C41}" type="presParOf" srcId="{94D7BABE-4817-6C41-B436-61F5DB1FF610}" destId="{8FDA2AA4-D3DF-C94F-BFB8-4CD8C9528191}" srcOrd="2" destOrd="0" presId="urn:microsoft.com/office/officeart/2005/8/layout/orgChart1"/>
    <dgm:cxn modelId="{4AA0A1F8-78D6-744E-8157-55BB8CA1C965}" type="presParOf" srcId="{8FDA2AA4-D3DF-C94F-BFB8-4CD8C9528191}" destId="{F96447C7-3CD9-D444-898E-40A749A253DD}" srcOrd="0" destOrd="0" presId="urn:microsoft.com/office/officeart/2005/8/layout/orgChart1"/>
    <dgm:cxn modelId="{DD1892F1-10E5-7840-A003-00684F421585}" type="presParOf" srcId="{8FDA2AA4-D3DF-C94F-BFB8-4CD8C9528191}" destId="{6660FB30-E8A6-254B-85A5-8FD6A326387F}" srcOrd="1" destOrd="0" presId="urn:microsoft.com/office/officeart/2005/8/layout/orgChart1"/>
    <dgm:cxn modelId="{4B9626B0-C652-EC4E-81E8-8160402B714A}" type="presParOf" srcId="{6660FB30-E8A6-254B-85A5-8FD6A326387F}" destId="{701E94E1-EF4B-444F-A34D-727CBD081D36}" srcOrd="0" destOrd="0" presId="urn:microsoft.com/office/officeart/2005/8/layout/orgChart1"/>
    <dgm:cxn modelId="{A207C49E-497E-5A4A-8348-86D0F8E49C61}" type="presParOf" srcId="{701E94E1-EF4B-444F-A34D-727CBD081D36}" destId="{0D3B4963-F743-B542-826C-019E75ADF75F}" srcOrd="0" destOrd="0" presId="urn:microsoft.com/office/officeart/2005/8/layout/orgChart1"/>
    <dgm:cxn modelId="{783FA97B-D79A-AE4B-AB9D-6CF5920EDD14}" type="presParOf" srcId="{701E94E1-EF4B-444F-A34D-727CBD081D36}" destId="{2FCA8AEB-9429-DD42-814B-4D174F456D6E}" srcOrd="1" destOrd="0" presId="urn:microsoft.com/office/officeart/2005/8/layout/orgChart1"/>
    <dgm:cxn modelId="{BC2EE50F-7B05-1D4C-B628-C05BB932B06A}" type="presParOf" srcId="{6660FB30-E8A6-254B-85A5-8FD6A326387F}" destId="{C11DB789-DC76-E24D-B6F6-3142CF909162}" srcOrd="1" destOrd="0" presId="urn:microsoft.com/office/officeart/2005/8/layout/orgChart1"/>
    <dgm:cxn modelId="{D10239F7-4D0A-B84D-AE0B-E9183B931199}" type="presParOf" srcId="{6660FB30-E8A6-254B-85A5-8FD6A326387F}" destId="{A4FCE1C9-29B9-4C40-B4B3-2BEA2F2BA75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4914AF-D9CD-1D47-9A0A-0D2985DED9DC}" type="doc">
      <dgm:prSet loTypeId="urn:microsoft.com/office/officeart/2005/8/layout/hierarchy3" loCatId="" qsTypeId="urn:microsoft.com/office/officeart/2005/8/quickstyle/simple1" qsCatId="simple" csTypeId="urn:microsoft.com/office/officeart/2005/8/colors/accent1_2" csCatId="accent1" phldr="1"/>
      <dgm:spPr/>
      <dgm:t>
        <a:bodyPr/>
        <a:lstStyle/>
        <a:p>
          <a:endParaRPr lang="it-IT"/>
        </a:p>
      </dgm:t>
    </dgm:pt>
    <dgm:pt modelId="{FF298ED5-A9AC-6141-9F9F-FE7C26BB2248}">
      <dgm:prSet phldrT="[Testo]"/>
      <dgm:spPr/>
      <dgm:t>
        <a:bodyPr/>
        <a:lstStyle/>
        <a:p>
          <a:r>
            <a:rPr lang="it-IT" dirty="0"/>
            <a:t>Qualità del calo ponderale</a:t>
          </a:r>
        </a:p>
      </dgm:t>
    </dgm:pt>
    <dgm:pt modelId="{D4CE8DF2-FBE5-4D47-8FB1-B35E635E6642}" type="parTrans" cxnId="{011B87C3-A5DC-C945-9FE8-BB7F43EF3954}">
      <dgm:prSet/>
      <dgm:spPr/>
      <dgm:t>
        <a:bodyPr/>
        <a:lstStyle/>
        <a:p>
          <a:endParaRPr lang="it-IT"/>
        </a:p>
      </dgm:t>
    </dgm:pt>
    <dgm:pt modelId="{C927F824-D0AF-0449-A302-E4EF66BD972C}" type="sibTrans" cxnId="{011B87C3-A5DC-C945-9FE8-BB7F43EF3954}">
      <dgm:prSet/>
      <dgm:spPr/>
      <dgm:t>
        <a:bodyPr/>
        <a:lstStyle/>
        <a:p>
          <a:endParaRPr lang="it-IT"/>
        </a:p>
      </dgm:t>
    </dgm:pt>
    <dgm:pt modelId="{73F3B3EF-A984-694D-905C-81F47541AC3F}">
      <dgm:prSet phldrT="[Testo]"/>
      <dgm:spPr/>
      <dgm:t>
        <a:bodyPr/>
        <a:lstStyle/>
        <a:p>
          <a:r>
            <a:rPr lang="it-IT" dirty="0"/>
            <a:t>Team multidisciplinare</a:t>
          </a:r>
        </a:p>
      </dgm:t>
    </dgm:pt>
    <dgm:pt modelId="{FA3E8477-18CA-C848-A018-5B46E642B84C}" type="parTrans" cxnId="{C1B00FF0-0625-7047-A264-5E910557A718}">
      <dgm:prSet/>
      <dgm:spPr/>
      <dgm:t>
        <a:bodyPr/>
        <a:lstStyle/>
        <a:p>
          <a:endParaRPr lang="it-IT"/>
        </a:p>
      </dgm:t>
    </dgm:pt>
    <dgm:pt modelId="{0800A8E4-CFDB-4440-B7BD-F7800888DB22}" type="sibTrans" cxnId="{C1B00FF0-0625-7047-A264-5E910557A718}">
      <dgm:prSet/>
      <dgm:spPr/>
      <dgm:t>
        <a:bodyPr/>
        <a:lstStyle/>
        <a:p>
          <a:endParaRPr lang="it-IT"/>
        </a:p>
      </dgm:t>
    </dgm:pt>
    <dgm:pt modelId="{74D40148-1194-4D44-9515-006700346752}">
      <dgm:prSet phldrT="[Testo]"/>
      <dgm:spPr/>
      <dgm:t>
        <a:bodyPr/>
        <a:lstStyle/>
        <a:p>
          <a:r>
            <a:rPr lang="it-IT" dirty="0"/>
            <a:t>Chirurgia </a:t>
          </a:r>
          <a:r>
            <a:rPr lang="it-IT" dirty="0" err="1"/>
            <a:t>bariatrica</a:t>
          </a:r>
          <a:endParaRPr lang="it-IT" dirty="0"/>
        </a:p>
      </dgm:t>
    </dgm:pt>
    <dgm:pt modelId="{E5904ABF-253B-924A-AC60-661C41B184BC}" type="parTrans" cxnId="{6149C338-0620-614A-B145-143FCE3FF623}">
      <dgm:prSet/>
      <dgm:spPr/>
      <dgm:t>
        <a:bodyPr/>
        <a:lstStyle/>
        <a:p>
          <a:endParaRPr lang="it-IT"/>
        </a:p>
      </dgm:t>
    </dgm:pt>
    <dgm:pt modelId="{ADF384B7-03FD-BC4B-90F3-B6EDA50E6C2B}" type="sibTrans" cxnId="{6149C338-0620-614A-B145-143FCE3FF623}">
      <dgm:prSet/>
      <dgm:spPr/>
      <dgm:t>
        <a:bodyPr/>
        <a:lstStyle/>
        <a:p>
          <a:endParaRPr lang="it-IT"/>
        </a:p>
      </dgm:t>
    </dgm:pt>
    <dgm:pt modelId="{80EB2FFC-8AAC-0F44-8471-39B933AA1B8C}" type="pres">
      <dgm:prSet presAssocID="{7F4914AF-D9CD-1D47-9A0A-0D2985DED9DC}" presName="diagram" presStyleCnt="0">
        <dgm:presLayoutVars>
          <dgm:chPref val="1"/>
          <dgm:dir/>
          <dgm:animOne val="branch"/>
          <dgm:animLvl val="lvl"/>
          <dgm:resizeHandles/>
        </dgm:presLayoutVars>
      </dgm:prSet>
      <dgm:spPr/>
    </dgm:pt>
    <dgm:pt modelId="{3C5FDDD2-FA72-A447-B7FE-876DE3263884}" type="pres">
      <dgm:prSet presAssocID="{FF298ED5-A9AC-6141-9F9F-FE7C26BB2248}" presName="root" presStyleCnt="0"/>
      <dgm:spPr/>
    </dgm:pt>
    <dgm:pt modelId="{83697BDF-434A-AA47-9B07-4221DBEE6A2C}" type="pres">
      <dgm:prSet presAssocID="{FF298ED5-A9AC-6141-9F9F-FE7C26BB2248}" presName="rootComposite" presStyleCnt="0"/>
      <dgm:spPr/>
    </dgm:pt>
    <dgm:pt modelId="{EA7C31C0-CC59-AF41-AA4E-8764DF46D660}" type="pres">
      <dgm:prSet presAssocID="{FF298ED5-A9AC-6141-9F9F-FE7C26BB2248}" presName="rootText" presStyleLbl="node1" presStyleIdx="0" presStyleCnt="1"/>
      <dgm:spPr/>
    </dgm:pt>
    <dgm:pt modelId="{8CD286BC-5FB4-E544-AB47-BCB76C8609F1}" type="pres">
      <dgm:prSet presAssocID="{FF298ED5-A9AC-6141-9F9F-FE7C26BB2248}" presName="rootConnector" presStyleLbl="node1" presStyleIdx="0" presStyleCnt="1"/>
      <dgm:spPr/>
    </dgm:pt>
    <dgm:pt modelId="{9714BCE1-169D-1D4B-9ABC-7D466BE898CB}" type="pres">
      <dgm:prSet presAssocID="{FF298ED5-A9AC-6141-9F9F-FE7C26BB2248}" presName="childShape" presStyleCnt="0"/>
      <dgm:spPr/>
    </dgm:pt>
    <dgm:pt modelId="{F67DDB93-FC42-F348-81FE-D72FC17E0AB8}" type="pres">
      <dgm:prSet presAssocID="{FA3E8477-18CA-C848-A018-5B46E642B84C}" presName="Name13" presStyleLbl="parChTrans1D2" presStyleIdx="0" presStyleCnt="2"/>
      <dgm:spPr/>
    </dgm:pt>
    <dgm:pt modelId="{6C45135B-AAAC-794E-B31C-398D3E93C027}" type="pres">
      <dgm:prSet presAssocID="{73F3B3EF-A984-694D-905C-81F47541AC3F}" presName="childText" presStyleLbl="bgAcc1" presStyleIdx="0" presStyleCnt="2">
        <dgm:presLayoutVars>
          <dgm:bulletEnabled val="1"/>
        </dgm:presLayoutVars>
      </dgm:prSet>
      <dgm:spPr/>
    </dgm:pt>
    <dgm:pt modelId="{573F4005-8495-8347-BF43-7364E3EB8442}" type="pres">
      <dgm:prSet presAssocID="{E5904ABF-253B-924A-AC60-661C41B184BC}" presName="Name13" presStyleLbl="parChTrans1D2" presStyleIdx="1" presStyleCnt="2"/>
      <dgm:spPr/>
    </dgm:pt>
    <dgm:pt modelId="{4A69F0EB-2438-7245-909A-71D14195DAA6}" type="pres">
      <dgm:prSet presAssocID="{74D40148-1194-4D44-9515-006700346752}" presName="childText" presStyleLbl="bgAcc1" presStyleIdx="1" presStyleCnt="2">
        <dgm:presLayoutVars>
          <dgm:bulletEnabled val="1"/>
        </dgm:presLayoutVars>
      </dgm:prSet>
      <dgm:spPr/>
    </dgm:pt>
  </dgm:ptLst>
  <dgm:cxnLst>
    <dgm:cxn modelId="{6852630D-9FE7-5C4D-A035-91AA1602D3B4}" type="presOf" srcId="{FF298ED5-A9AC-6141-9F9F-FE7C26BB2248}" destId="{EA7C31C0-CC59-AF41-AA4E-8764DF46D660}" srcOrd="0" destOrd="0" presId="urn:microsoft.com/office/officeart/2005/8/layout/hierarchy3"/>
    <dgm:cxn modelId="{A012EB23-6D97-E64A-AE96-955CA02D9A35}" type="presOf" srcId="{7F4914AF-D9CD-1D47-9A0A-0D2985DED9DC}" destId="{80EB2FFC-8AAC-0F44-8471-39B933AA1B8C}" srcOrd="0" destOrd="0" presId="urn:microsoft.com/office/officeart/2005/8/layout/hierarchy3"/>
    <dgm:cxn modelId="{6149C338-0620-614A-B145-143FCE3FF623}" srcId="{FF298ED5-A9AC-6141-9F9F-FE7C26BB2248}" destId="{74D40148-1194-4D44-9515-006700346752}" srcOrd="1" destOrd="0" parTransId="{E5904ABF-253B-924A-AC60-661C41B184BC}" sibTransId="{ADF384B7-03FD-BC4B-90F3-B6EDA50E6C2B}"/>
    <dgm:cxn modelId="{DCF4C349-87EE-D14B-BA7D-180DF29D73B0}" type="presOf" srcId="{E5904ABF-253B-924A-AC60-661C41B184BC}" destId="{573F4005-8495-8347-BF43-7364E3EB8442}" srcOrd="0" destOrd="0" presId="urn:microsoft.com/office/officeart/2005/8/layout/hierarchy3"/>
    <dgm:cxn modelId="{F9F6064A-DC58-EC42-8240-E7AB7BAA13D7}" type="presOf" srcId="{FF298ED5-A9AC-6141-9F9F-FE7C26BB2248}" destId="{8CD286BC-5FB4-E544-AB47-BCB76C8609F1}" srcOrd="1" destOrd="0" presId="urn:microsoft.com/office/officeart/2005/8/layout/hierarchy3"/>
    <dgm:cxn modelId="{011B87C3-A5DC-C945-9FE8-BB7F43EF3954}" srcId="{7F4914AF-D9CD-1D47-9A0A-0D2985DED9DC}" destId="{FF298ED5-A9AC-6141-9F9F-FE7C26BB2248}" srcOrd="0" destOrd="0" parTransId="{D4CE8DF2-FBE5-4D47-8FB1-B35E635E6642}" sibTransId="{C927F824-D0AF-0449-A302-E4EF66BD972C}"/>
    <dgm:cxn modelId="{F52D54D1-F303-3140-B4C2-2C9B8FFF4DBE}" type="presOf" srcId="{FA3E8477-18CA-C848-A018-5B46E642B84C}" destId="{F67DDB93-FC42-F348-81FE-D72FC17E0AB8}" srcOrd="0" destOrd="0" presId="urn:microsoft.com/office/officeart/2005/8/layout/hierarchy3"/>
    <dgm:cxn modelId="{5422A9D2-8BB2-294C-A80F-6EB445F1F6C7}" type="presOf" srcId="{74D40148-1194-4D44-9515-006700346752}" destId="{4A69F0EB-2438-7245-909A-71D14195DAA6}" srcOrd="0" destOrd="0" presId="urn:microsoft.com/office/officeart/2005/8/layout/hierarchy3"/>
    <dgm:cxn modelId="{72123EE2-B970-3944-A3E7-B6364F13DB54}" type="presOf" srcId="{73F3B3EF-A984-694D-905C-81F47541AC3F}" destId="{6C45135B-AAAC-794E-B31C-398D3E93C027}" srcOrd="0" destOrd="0" presId="urn:microsoft.com/office/officeart/2005/8/layout/hierarchy3"/>
    <dgm:cxn modelId="{C1B00FF0-0625-7047-A264-5E910557A718}" srcId="{FF298ED5-A9AC-6141-9F9F-FE7C26BB2248}" destId="{73F3B3EF-A984-694D-905C-81F47541AC3F}" srcOrd="0" destOrd="0" parTransId="{FA3E8477-18CA-C848-A018-5B46E642B84C}" sibTransId="{0800A8E4-CFDB-4440-B7BD-F7800888DB22}"/>
    <dgm:cxn modelId="{F82707D2-6924-9643-82C4-C71A0467E7A5}" type="presParOf" srcId="{80EB2FFC-8AAC-0F44-8471-39B933AA1B8C}" destId="{3C5FDDD2-FA72-A447-B7FE-876DE3263884}" srcOrd="0" destOrd="0" presId="urn:microsoft.com/office/officeart/2005/8/layout/hierarchy3"/>
    <dgm:cxn modelId="{DFB12B65-2246-5543-873D-ADFEDBCFE312}" type="presParOf" srcId="{3C5FDDD2-FA72-A447-B7FE-876DE3263884}" destId="{83697BDF-434A-AA47-9B07-4221DBEE6A2C}" srcOrd="0" destOrd="0" presId="urn:microsoft.com/office/officeart/2005/8/layout/hierarchy3"/>
    <dgm:cxn modelId="{FFBD1316-EAA7-F544-9D31-C9CC4ABA2D06}" type="presParOf" srcId="{83697BDF-434A-AA47-9B07-4221DBEE6A2C}" destId="{EA7C31C0-CC59-AF41-AA4E-8764DF46D660}" srcOrd="0" destOrd="0" presId="urn:microsoft.com/office/officeart/2005/8/layout/hierarchy3"/>
    <dgm:cxn modelId="{9BB02FCB-952D-1A48-876A-4C95E8523677}" type="presParOf" srcId="{83697BDF-434A-AA47-9B07-4221DBEE6A2C}" destId="{8CD286BC-5FB4-E544-AB47-BCB76C8609F1}" srcOrd="1" destOrd="0" presId="urn:microsoft.com/office/officeart/2005/8/layout/hierarchy3"/>
    <dgm:cxn modelId="{3F620E2A-DF58-D143-BF19-59E3356B8F0E}" type="presParOf" srcId="{3C5FDDD2-FA72-A447-B7FE-876DE3263884}" destId="{9714BCE1-169D-1D4B-9ABC-7D466BE898CB}" srcOrd="1" destOrd="0" presId="urn:microsoft.com/office/officeart/2005/8/layout/hierarchy3"/>
    <dgm:cxn modelId="{F6AFC370-1B4D-6B45-8006-00DD1A29DB01}" type="presParOf" srcId="{9714BCE1-169D-1D4B-9ABC-7D466BE898CB}" destId="{F67DDB93-FC42-F348-81FE-D72FC17E0AB8}" srcOrd="0" destOrd="0" presId="urn:microsoft.com/office/officeart/2005/8/layout/hierarchy3"/>
    <dgm:cxn modelId="{B8F5BA2B-3346-C141-ABB6-558122E3A789}" type="presParOf" srcId="{9714BCE1-169D-1D4B-9ABC-7D466BE898CB}" destId="{6C45135B-AAAC-794E-B31C-398D3E93C027}" srcOrd="1" destOrd="0" presId="urn:microsoft.com/office/officeart/2005/8/layout/hierarchy3"/>
    <dgm:cxn modelId="{C0878DED-8C8D-C045-8DB2-7AF0E24EEDF0}" type="presParOf" srcId="{9714BCE1-169D-1D4B-9ABC-7D466BE898CB}" destId="{573F4005-8495-8347-BF43-7364E3EB8442}" srcOrd="2" destOrd="0" presId="urn:microsoft.com/office/officeart/2005/8/layout/hierarchy3"/>
    <dgm:cxn modelId="{47531483-2A68-F941-B11C-9E6A3BA61603}" type="presParOf" srcId="{9714BCE1-169D-1D4B-9ABC-7D466BE898CB}" destId="{4A69F0EB-2438-7245-909A-71D14195DAA6}"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447C7-3CD9-D444-898E-40A749A253DD}">
      <dsp:nvSpPr>
        <dsp:cNvPr id="0" name=""/>
        <dsp:cNvSpPr/>
      </dsp:nvSpPr>
      <dsp:spPr>
        <a:xfrm>
          <a:off x="3814489" y="1616240"/>
          <a:ext cx="249510" cy="1093092"/>
        </a:xfrm>
        <a:custGeom>
          <a:avLst/>
          <a:gdLst/>
          <a:ahLst/>
          <a:cxnLst/>
          <a:rect l="0" t="0" r="0" b="0"/>
          <a:pathLst>
            <a:path>
              <a:moveTo>
                <a:pt x="249510" y="0"/>
              </a:moveTo>
              <a:lnTo>
                <a:pt x="249510" y="1093092"/>
              </a:lnTo>
              <a:lnTo>
                <a:pt x="0" y="109309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E629DC-8B7E-6243-8814-9BC097D4D2B8}">
      <dsp:nvSpPr>
        <dsp:cNvPr id="0" name=""/>
        <dsp:cNvSpPr/>
      </dsp:nvSpPr>
      <dsp:spPr>
        <a:xfrm>
          <a:off x="4064000" y="1616240"/>
          <a:ext cx="2875309" cy="2186185"/>
        </a:xfrm>
        <a:custGeom>
          <a:avLst/>
          <a:gdLst/>
          <a:ahLst/>
          <a:cxnLst/>
          <a:rect l="0" t="0" r="0" b="0"/>
          <a:pathLst>
            <a:path>
              <a:moveTo>
                <a:pt x="0" y="0"/>
              </a:moveTo>
              <a:lnTo>
                <a:pt x="0" y="1936675"/>
              </a:lnTo>
              <a:lnTo>
                <a:pt x="2875309" y="1936675"/>
              </a:lnTo>
              <a:lnTo>
                <a:pt x="2875309" y="218618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DCBFD0-D8C0-0945-A163-AEBD62A6DB8A}">
      <dsp:nvSpPr>
        <dsp:cNvPr id="0" name=""/>
        <dsp:cNvSpPr/>
      </dsp:nvSpPr>
      <dsp:spPr>
        <a:xfrm>
          <a:off x="4018280" y="1616240"/>
          <a:ext cx="91440" cy="2186185"/>
        </a:xfrm>
        <a:custGeom>
          <a:avLst/>
          <a:gdLst/>
          <a:ahLst/>
          <a:cxnLst/>
          <a:rect l="0" t="0" r="0" b="0"/>
          <a:pathLst>
            <a:path>
              <a:moveTo>
                <a:pt x="45720" y="0"/>
              </a:moveTo>
              <a:lnTo>
                <a:pt x="45720" y="218618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4214EF-1EF5-A240-9424-CED82BB3AEF6}">
      <dsp:nvSpPr>
        <dsp:cNvPr id="0" name=""/>
        <dsp:cNvSpPr/>
      </dsp:nvSpPr>
      <dsp:spPr>
        <a:xfrm>
          <a:off x="1188690" y="1616240"/>
          <a:ext cx="2875309" cy="2186185"/>
        </a:xfrm>
        <a:custGeom>
          <a:avLst/>
          <a:gdLst/>
          <a:ahLst/>
          <a:cxnLst/>
          <a:rect l="0" t="0" r="0" b="0"/>
          <a:pathLst>
            <a:path>
              <a:moveTo>
                <a:pt x="2875309" y="0"/>
              </a:moveTo>
              <a:lnTo>
                <a:pt x="2875309" y="1936675"/>
              </a:lnTo>
              <a:lnTo>
                <a:pt x="0" y="1936675"/>
              </a:lnTo>
              <a:lnTo>
                <a:pt x="0" y="218618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D3D56B-3BE7-5341-8C64-C92167FBA21E}">
      <dsp:nvSpPr>
        <dsp:cNvPr id="0" name=""/>
        <dsp:cNvSpPr/>
      </dsp:nvSpPr>
      <dsp:spPr>
        <a:xfrm>
          <a:off x="2875855" y="428096"/>
          <a:ext cx="2376289" cy="118814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it-IT" sz="3000" kern="1200" dirty="0"/>
            <a:t>Chirurgia </a:t>
          </a:r>
          <a:r>
            <a:rPr lang="it-IT" sz="3000" kern="1200" dirty="0" err="1"/>
            <a:t>bariatrica</a:t>
          </a:r>
          <a:endParaRPr lang="it-IT" sz="3000" kern="1200" dirty="0"/>
        </a:p>
      </dsp:txBody>
      <dsp:txXfrm>
        <a:off x="2875855" y="428096"/>
        <a:ext cx="2376289" cy="1188144"/>
      </dsp:txXfrm>
    </dsp:sp>
    <dsp:sp modelId="{45CC8960-CB93-C94A-BBBE-80A543977069}">
      <dsp:nvSpPr>
        <dsp:cNvPr id="0" name=""/>
        <dsp:cNvSpPr/>
      </dsp:nvSpPr>
      <dsp:spPr>
        <a:xfrm>
          <a:off x="545" y="3802426"/>
          <a:ext cx="2376289" cy="118814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it-IT" sz="3000" kern="1200" dirty="0"/>
            <a:t>Malnutrizione</a:t>
          </a:r>
        </a:p>
      </dsp:txBody>
      <dsp:txXfrm>
        <a:off x="545" y="3802426"/>
        <a:ext cx="2376289" cy="1188144"/>
      </dsp:txXfrm>
    </dsp:sp>
    <dsp:sp modelId="{BB897276-C5C4-E849-8E30-4A2244F22B29}">
      <dsp:nvSpPr>
        <dsp:cNvPr id="0" name=""/>
        <dsp:cNvSpPr/>
      </dsp:nvSpPr>
      <dsp:spPr>
        <a:xfrm>
          <a:off x="2875855" y="3802426"/>
          <a:ext cx="2376289" cy="118814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it-IT" sz="3000" kern="1200" dirty="0" err="1"/>
            <a:t>Sarcopenia</a:t>
          </a:r>
          <a:endParaRPr lang="it-IT" sz="3000" kern="1200" dirty="0"/>
        </a:p>
      </dsp:txBody>
      <dsp:txXfrm>
        <a:off x="2875855" y="3802426"/>
        <a:ext cx="2376289" cy="1188144"/>
      </dsp:txXfrm>
    </dsp:sp>
    <dsp:sp modelId="{7D856792-2732-9A4E-8D4A-A7179BDA560B}">
      <dsp:nvSpPr>
        <dsp:cNvPr id="0" name=""/>
        <dsp:cNvSpPr/>
      </dsp:nvSpPr>
      <dsp:spPr>
        <a:xfrm>
          <a:off x="5751165" y="3802426"/>
          <a:ext cx="2376289" cy="118814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it-IT" sz="3000" kern="1200" dirty="0"/>
            <a:t>WR</a:t>
          </a:r>
        </a:p>
      </dsp:txBody>
      <dsp:txXfrm>
        <a:off x="5751165" y="3802426"/>
        <a:ext cx="2376289" cy="1188144"/>
      </dsp:txXfrm>
    </dsp:sp>
    <dsp:sp modelId="{0D3B4963-F743-B542-826C-019E75ADF75F}">
      <dsp:nvSpPr>
        <dsp:cNvPr id="0" name=""/>
        <dsp:cNvSpPr/>
      </dsp:nvSpPr>
      <dsp:spPr>
        <a:xfrm>
          <a:off x="1438200" y="2115261"/>
          <a:ext cx="2376289" cy="118814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it-IT" sz="3000" kern="1200" dirty="0"/>
            <a:t>Qualità del calo ponderale</a:t>
          </a:r>
        </a:p>
      </dsp:txBody>
      <dsp:txXfrm>
        <a:off x="1438200" y="2115261"/>
        <a:ext cx="2376289" cy="11881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447C7-3CD9-D444-898E-40A749A253DD}">
      <dsp:nvSpPr>
        <dsp:cNvPr id="0" name=""/>
        <dsp:cNvSpPr/>
      </dsp:nvSpPr>
      <dsp:spPr>
        <a:xfrm>
          <a:off x="3814489" y="1616240"/>
          <a:ext cx="249510" cy="1093092"/>
        </a:xfrm>
        <a:custGeom>
          <a:avLst/>
          <a:gdLst/>
          <a:ahLst/>
          <a:cxnLst/>
          <a:rect l="0" t="0" r="0" b="0"/>
          <a:pathLst>
            <a:path>
              <a:moveTo>
                <a:pt x="249510" y="0"/>
              </a:moveTo>
              <a:lnTo>
                <a:pt x="249510" y="1093092"/>
              </a:lnTo>
              <a:lnTo>
                <a:pt x="0" y="109309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E629DC-8B7E-6243-8814-9BC097D4D2B8}">
      <dsp:nvSpPr>
        <dsp:cNvPr id="0" name=""/>
        <dsp:cNvSpPr/>
      </dsp:nvSpPr>
      <dsp:spPr>
        <a:xfrm>
          <a:off x="4064000" y="1616240"/>
          <a:ext cx="2875309" cy="2186185"/>
        </a:xfrm>
        <a:custGeom>
          <a:avLst/>
          <a:gdLst/>
          <a:ahLst/>
          <a:cxnLst/>
          <a:rect l="0" t="0" r="0" b="0"/>
          <a:pathLst>
            <a:path>
              <a:moveTo>
                <a:pt x="0" y="0"/>
              </a:moveTo>
              <a:lnTo>
                <a:pt x="0" y="1936675"/>
              </a:lnTo>
              <a:lnTo>
                <a:pt x="2875309" y="1936675"/>
              </a:lnTo>
              <a:lnTo>
                <a:pt x="2875309" y="218618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DCBFD0-D8C0-0945-A163-AEBD62A6DB8A}">
      <dsp:nvSpPr>
        <dsp:cNvPr id="0" name=""/>
        <dsp:cNvSpPr/>
      </dsp:nvSpPr>
      <dsp:spPr>
        <a:xfrm>
          <a:off x="4018280" y="1616240"/>
          <a:ext cx="91440" cy="2186185"/>
        </a:xfrm>
        <a:custGeom>
          <a:avLst/>
          <a:gdLst/>
          <a:ahLst/>
          <a:cxnLst/>
          <a:rect l="0" t="0" r="0" b="0"/>
          <a:pathLst>
            <a:path>
              <a:moveTo>
                <a:pt x="45720" y="0"/>
              </a:moveTo>
              <a:lnTo>
                <a:pt x="45720" y="218618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4214EF-1EF5-A240-9424-CED82BB3AEF6}">
      <dsp:nvSpPr>
        <dsp:cNvPr id="0" name=""/>
        <dsp:cNvSpPr/>
      </dsp:nvSpPr>
      <dsp:spPr>
        <a:xfrm>
          <a:off x="1188690" y="1616240"/>
          <a:ext cx="2875309" cy="2186185"/>
        </a:xfrm>
        <a:custGeom>
          <a:avLst/>
          <a:gdLst/>
          <a:ahLst/>
          <a:cxnLst/>
          <a:rect l="0" t="0" r="0" b="0"/>
          <a:pathLst>
            <a:path>
              <a:moveTo>
                <a:pt x="2875309" y="0"/>
              </a:moveTo>
              <a:lnTo>
                <a:pt x="2875309" y="1936675"/>
              </a:lnTo>
              <a:lnTo>
                <a:pt x="0" y="1936675"/>
              </a:lnTo>
              <a:lnTo>
                <a:pt x="0" y="218618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D3D56B-3BE7-5341-8C64-C92167FBA21E}">
      <dsp:nvSpPr>
        <dsp:cNvPr id="0" name=""/>
        <dsp:cNvSpPr/>
      </dsp:nvSpPr>
      <dsp:spPr>
        <a:xfrm>
          <a:off x="2875855" y="428096"/>
          <a:ext cx="2376289" cy="118814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it-IT" sz="3000" kern="1200" dirty="0"/>
            <a:t>Chirurgia </a:t>
          </a:r>
          <a:r>
            <a:rPr lang="it-IT" sz="3000" kern="1200" dirty="0" err="1"/>
            <a:t>bariatrica</a:t>
          </a:r>
          <a:endParaRPr lang="it-IT" sz="3000" kern="1200" dirty="0"/>
        </a:p>
      </dsp:txBody>
      <dsp:txXfrm>
        <a:off x="2875855" y="428096"/>
        <a:ext cx="2376289" cy="1188144"/>
      </dsp:txXfrm>
    </dsp:sp>
    <dsp:sp modelId="{45CC8960-CB93-C94A-BBBE-80A543977069}">
      <dsp:nvSpPr>
        <dsp:cNvPr id="0" name=""/>
        <dsp:cNvSpPr/>
      </dsp:nvSpPr>
      <dsp:spPr>
        <a:xfrm>
          <a:off x="545" y="3802426"/>
          <a:ext cx="2376289" cy="118814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it-IT" sz="3000" kern="1200" dirty="0"/>
            <a:t>Malnutrizione</a:t>
          </a:r>
        </a:p>
      </dsp:txBody>
      <dsp:txXfrm>
        <a:off x="545" y="3802426"/>
        <a:ext cx="2376289" cy="1188144"/>
      </dsp:txXfrm>
    </dsp:sp>
    <dsp:sp modelId="{BB897276-C5C4-E849-8E30-4A2244F22B29}">
      <dsp:nvSpPr>
        <dsp:cNvPr id="0" name=""/>
        <dsp:cNvSpPr/>
      </dsp:nvSpPr>
      <dsp:spPr>
        <a:xfrm>
          <a:off x="2875855" y="3802426"/>
          <a:ext cx="2376289" cy="118814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it-IT" sz="3000" kern="1200" dirty="0" err="1"/>
            <a:t>Sarcopenia</a:t>
          </a:r>
          <a:endParaRPr lang="it-IT" sz="3000" kern="1200" dirty="0"/>
        </a:p>
      </dsp:txBody>
      <dsp:txXfrm>
        <a:off x="2875855" y="3802426"/>
        <a:ext cx="2376289" cy="1188144"/>
      </dsp:txXfrm>
    </dsp:sp>
    <dsp:sp modelId="{7D856792-2732-9A4E-8D4A-A7179BDA560B}">
      <dsp:nvSpPr>
        <dsp:cNvPr id="0" name=""/>
        <dsp:cNvSpPr/>
      </dsp:nvSpPr>
      <dsp:spPr>
        <a:xfrm>
          <a:off x="5751165" y="3802426"/>
          <a:ext cx="2376289" cy="118814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it-IT" sz="3000" kern="1200" dirty="0"/>
            <a:t>WR</a:t>
          </a:r>
        </a:p>
      </dsp:txBody>
      <dsp:txXfrm>
        <a:off x="5751165" y="3802426"/>
        <a:ext cx="2376289" cy="1188144"/>
      </dsp:txXfrm>
    </dsp:sp>
    <dsp:sp modelId="{0D3B4963-F743-B542-826C-019E75ADF75F}">
      <dsp:nvSpPr>
        <dsp:cNvPr id="0" name=""/>
        <dsp:cNvSpPr/>
      </dsp:nvSpPr>
      <dsp:spPr>
        <a:xfrm>
          <a:off x="1438200" y="2115261"/>
          <a:ext cx="2376289" cy="118814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it-IT" sz="3000" kern="1200" dirty="0"/>
            <a:t>Qualità del calo ponderale</a:t>
          </a:r>
        </a:p>
      </dsp:txBody>
      <dsp:txXfrm>
        <a:off x="1438200" y="2115261"/>
        <a:ext cx="2376289" cy="11881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447C7-3CD9-D444-898E-40A749A253DD}">
      <dsp:nvSpPr>
        <dsp:cNvPr id="0" name=""/>
        <dsp:cNvSpPr/>
      </dsp:nvSpPr>
      <dsp:spPr>
        <a:xfrm>
          <a:off x="3814489" y="1616240"/>
          <a:ext cx="249510" cy="1093092"/>
        </a:xfrm>
        <a:custGeom>
          <a:avLst/>
          <a:gdLst/>
          <a:ahLst/>
          <a:cxnLst/>
          <a:rect l="0" t="0" r="0" b="0"/>
          <a:pathLst>
            <a:path>
              <a:moveTo>
                <a:pt x="249510" y="0"/>
              </a:moveTo>
              <a:lnTo>
                <a:pt x="249510" y="1093092"/>
              </a:lnTo>
              <a:lnTo>
                <a:pt x="0" y="109309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E629DC-8B7E-6243-8814-9BC097D4D2B8}">
      <dsp:nvSpPr>
        <dsp:cNvPr id="0" name=""/>
        <dsp:cNvSpPr/>
      </dsp:nvSpPr>
      <dsp:spPr>
        <a:xfrm>
          <a:off x="4064000" y="1616240"/>
          <a:ext cx="2875309" cy="2186185"/>
        </a:xfrm>
        <a:custGeom>
          <a:avLst/>
          <a:gdLst/>
          <a:ahLst/>
          <a:cxnLst/>
          <a:rect l="0" t="0" r="0" b="0"/>
          <a:pathLst>
            <a:path>
              <a:moveTo>
                <a:pt x="0" y="0"/>
              </a:moveTo>
              <a:lnTo>
                <a:pt x="0" y="1936675"/>
              </a:lnTo>
              <a:lnTo>
                <a:pt x="2875309" y="1936675"/>
              </a:lnTo>
              <a:lnTo>
                <a:pt x="2875309" y="218618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DCBFD0-D8C0-0945-A163-AEBD62A6DB8A}">
      <dsp:nvSpPr>
        <dsp:cNvPr id="0" name=""/>
        <dsp:cNvSpPr/>
      </dsp:nvSpPr>
      <dsp:spPr>
        <a:xfrm>
          <a:off x="4018280" y="1616240"/>
          <a:ext cx="91440" cy="2186185"/>
        </a:xfrm>
        <a:custGeom>
          <a:avLst/>
          <a:gdLst/>
          <a:ahLst/>
          <a:cxnLst/>
          <a:rect l="0" t="0" r="0" b="0"/>
          <a:pathLst>
            <a:path>
              <a:moveTo>
                <a:pt x="45720" y="0"/>
              </a:moveTo>
              <a:lnTo>
                <a:pt x="45720" y="218618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4214EF-1EF5-A240-9424-CED82BB3AEF6}">
      <dsp:nvSpPr>
        <dsp:cNvPr id="0" name=""/>
        <dsp:cNvSpPr/>
      </dsp:nvSpPr>
      <dsp:spPr>
        <a:xfrm>
          <a:off x="1188690" y="1616240"/>
          <a:ext cx="2875309" cy="2186185"/>
        </a:xfrm>
        <a:custGeom>
          <a:avLst/>
          <a:gdLst/>
          <a:ahLst/>
          <a:cxnLst/>
          <a:rect l="0" t="0" r="0" b="0"/>
          <a:pathLst>
            <a:path>
              <a:moveTo>
                <a:pt x="2875309" y="0"/>
              </a:moveTo>
              <a:lnTo>
                <a:pt x="2875309" y="1936675"/>
              </a:lnTo>
              <a:lnTo>
                <a:pt x="0" y="1936675"/>
              </a:lnTo>
              <a:lnTo>
                <a:pt x="0" y="218618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D3D56B-3BE7-5341-8C64-C92167FBA21E}">
      <dsp:nvSpPr>
        <dsp:cNvPr id="0" name=""/>
        <dsp:cNvSpPr/>
      </dsp:nvSpPr>
      <dsp:spPr>
        <a:xfrm>
          <a:off x="2875855" y="428096"/>
          <a:ext cx="2376289" cy="118814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it-IT" sz="3000" kern="1200" dirty="0"/>
            <a:t>Chirurgia </a:t>
          </a:r>
          <a:r>
            <a:rPr lang="it-IT" sz="3000" kern="1200" dirty="0" err="1"/>
            <a:t>bariatrica</a:t>
          </a:r>
          <a:endParaRPr lang="it-IT" sz="3000" kern="1200" dirty="0"/>
        </a:p>
      </dsp:txBody>
      <dsp:txXfrm>
        <a:off x="2875855" y="428096"/>
        <a:ext cx="2376289" cy="1188144"/>
      </dsp:txXfrm>
    </dsp:sp>
    <dsp:sp modelId="{45CC8960-CB93-C94A-BBBE-80A543977069}">
      <dsp:nvSpPr>
        <dsp:cNvPr id="0" name=""/>
        <dsp:cNvSpPr/>
      </dsp:nvSpPr>
      <dsp:spPr>
        <a:xfrm>
          <a:off x="545" y="3802426"/>
          <a:ext cx="2376289" cy="118814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it-IT" sz="3000" kern="1200" dirty="0"/>
            <a:t>Malnutrizione</a:t>
          </a:r>
        </a:p>
      </dsp:txBody>
      <dsp:txXfrm>
        <a:off x="545" y="3802426"/>
        <a:ext cx="2376289" cy="1188144"/>
      </dsp:txXfrm>
    </dsp:sp>
    <dsp:sp modelId="{BB897276-C5C4-E849-8E30-4A2244F22B29}">
      <dsp:nvSpPr>
        <dsp:cNvPr id="0" name=""/>
        <dsp:cNvSpPr/>
      </dsp:nvSpPr>
      <dsp:spPr>
        <a:xfrm>
          <a:off x="2875855" y="3802426"/>
          <a:ext cx="2376289" cy="118814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it-IT" sz="3000" kern="1200" dirty="0" err="1"/>
            <a:t>Sarcopenia</a:t>
          </a:r>
          <a:endParaRPr lang="it-IT" sz="3000" kern="1200" dirty="0"/>
        </a:p>
      </dsp:txBody>
      <dsp:txXfrm>
        <a:off x="2875855" y="3802426"/>
        <a:ext cx="2376289" cy="1188144"/>
      </dsp:txXfrm>
    </dsp:sp>
    <dsp:sp modelId="{7D856792-2732-9A4E-8D4A-A7179BDA560B}">
      <dsp:nvSpPr>
        <dsp:cNvPr id="0" name=""/>
        <dsp:cNvSpPr/>
      </dsp:nvSpPr>
      <dsp:spPr>
        <a:xfrm>
          <a:off x="5751165" y="3802426"/>
          <a:ext cx="2376289" cy="118814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it-IT" sz="3000" kern="1200" dirty="0"/>
            <a:t>WR</a:t>
          </a:r>
        </a:p>
      </dsp:txBody>
      <dsp:txXfrm>
        <a:off x="5751165" y="3802426"/>
        <a:ext cx="2376289" cy="1188144"/>
      </dsp:txXfrm>
    </dsp:sp>
    <dsp:sp modelId="{0D3B4963-F743-B542-826C-019E75ADF75F}">
      <dsp:nvSpPr>
        <dsp:cNvPr id="0" name=""/>
        <dsp:cNvSpPr/>
      </dsp:nvSpPr>
      <dsp:spPr>
        <a:xfrm>
          <a:off x="1438200" y="2115261"/>
          <a:ext cx="2376289" cy="118814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it-IT" sz="3000" kern="1200" dirty="0"/>
            <a:t>Qualità del calo ponderale</a:t>
          </a:r>
        </a:p>
      </dsp:txBody>
      <dsp:txXfrm>
        <a:off x="1438200" y="2115261"/>
        <a:ext cx="2376289" cy="11881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C31C0-CC59-AF41-AA4E-8764DF46D660}">
      <dsp:nvSpPr>
        <dsp:cNvPr id="0" name=""/>
        <dsp:cNvSpPr/>
      </dsp:nvSpPr>
      <dsp:spPr>
        <a:xfrm>
          <a:off x="2208440" y="1"/>
          <a:ext cx="2109649" cy="105482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it-IT" sz="2500" kern="1200" dirty="0"/>
            <a:t>Qualità del calo ponderale</a:t>
          </a:r>
        </a:p>
      </dsp:txBody>
      <dsp:txXfrm>
        <a:off x="2239335" y="30896"/>
        <a:ext cx="2047859" cy="993034"/>
      </dsp:txXfrm>
    </dsp:sp>
    <dsp:sp modelId="{F67DDB93-FC42-F348-81FE-D72FC17E0AB8}">
      <dsp:nvSpPr>
        <dsp:cNvPr id="0" name=""/>
        <dsp:cNvSpPr/>
      </dsp:nvSpPr>
      <dsp:spPr>
        <a:xfrm>
          <a:off x="2419405" y="1054826"/>
          <a:ext cx="210964" cy="791118"/>
        </a:xfrm>
        <a:custGeom>
          <a:avLst/>
          <a:gdLst/>
          <a:ahLst/>
          <a:cxnLst/>
          <a:rect l="0" t="0" r="0" b="0"/>
          <a:pathLst>
            <a:path>
              <a:moveTo>
                <a:pt x="0" y="0"/>
              </a:moveTo>
              <a:lnTo>
                <a:pt x="0" y="791118"/>
              </a:lnTo>
              <a:lnTo>
                <a:pt x="210964" y="79111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45135B-AAAC-794E-B31C-398D3E93C027}">
      <dsp:nvSpPr>
        <dsp:cNvPr id="0" name=""/>
        <dsp:cNvSpPr/>
      </dsp:nvSpPr>
      <dsp:spPr>
        <a:xfrm>
          <a:off x="2630370" y="1318533"/>
          <a:ext cx="1687719" cy="105482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it-IT" sz="1800" kern="1200" dirty="0"/>
            <a:t>Team multidisciplinare</a:t>
          </a:r>
        </a:p>
      </dsp:txBody>
      <dsp:txXfrm>
        <a:off x="2661265" y="1349428"/>
        <a:ext cx="1625929" cy="993034"/>
      </dsp:txXfrm>
    </dsp:sp>
    <dsp:sp modelId="{573F4005-8495-8347-BF43-7364E3EB8442}">
      <dsp:nvSpPr>
        <dsp:cNvPr id="0" name=""/>
        <dsp:cNvSpPr/>
      </dsp:nvSpPr>
      <dsp:spPr>
        <a:xfrm>
          <a:off x="2419405" y="1054826"/>
          <a:ext cx="210964" cy="2109649"/>
        </a:xfrm>
        <a:custGeom>
          <a:avLst/>
          <a:gdLst/>
          <a:ahLst/>
          <a:cxnLst/>
          <a:rect l="0" t="0" r="0" b="0"/>
          <a:pathLst>
            <a:path>
              <a:moveTo>
                <a:pt x="0" y="0"/>
              </a:moveTo>
              <a:lnTo>
                <a:pt x="0" y="2109649"/>
              </a:lnTo>
              <a:lnTo>
                <a:pt x="210964" y="210964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69F0EB-2438-7245-909A-71D14195DAA6}">
      <dsp:nvSpPr>
        <dsp:cNvPr id="0" name=""/>
        <dsp:cNvSpPr/>
      </dsp:nvSpPr>
      <dsp:spPr>
        <a:xfrm>
          <a:off x="2630370" y="2637064"/>
          <a:ext cx="1687719" cy="105482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it-IT" sz="1800" kern="1200" dirty="0"/>
            <a:t>Chirurgia </a:t>
          </a:r>
          <a:r>
            <a:rPr lang="it-IT" sz="1800" kern="1200" dirty="0" err="1"/>
            <a:t>bariatrica</a:t>
          </a:r>
          <a:endParaRPr lang="it-IT" sz="1800" kern="1200" dirty="0"/>
        </a:p>
      </dsp:txBody>
      <dsp:txXfrm>
        <a:off x="2661265" y="2667959"/>
        <a:ext cx="1625929" cy="99303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623AA0E9-8CD0-4A6E-A65E-A06028B83F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a:extLst>
              <a:ext uri="{FF2B5EF4-FFF2-40B4-BE49-F238E27FC236}">
                <a16:creationId xmlns:a16="http://schemas.microsoft.com/office/drawing/2014/main" id="{D5E2408B-C9AB-4665-AC99-B057BD0A43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6FC0A7B-6666-4F41-AD03-C74B76B10001}" type="datetime1">
              <a:rPr lang="it-IT" smtClean="0"/>
              <a:t>07/05/25</a:t>
            </a:fld>
            <a:endParaRPr lang="it-IT" dirty="0"/>
          </a:p>
        </p:txBody>
      </p:sp>
      <p:sp>
        <p:nvSpPr>
          <p:cNvPr id="4" name="Segnaposto piè di pagina 3">
            <a:extLst>
              <a:ext uri="{FF2B5EF4-FFF2-40B4-BE49-F238E27FC236}">
                <a16:creationId xmlns:a16="http://schemas.microsoft.com/office/drawing/2014/main" id="{8CD1B215-531B-4869-BD98-BD3B1390B1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a:extLst>
              <a:ext uri="{FF2B5EF4-FFF2-40B4-BE49-F238E27FC236}">
                <a16:creationId xmlns:a16="http://schemas.microsoft.com/office/drawing/2014/main" id="{60B53F21-4D67-455D-8074-E9E6EC26FA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2858E0-3D38-47B7-97D4-4FE08D90D359}" type="slidenum">
              <a:rPr lang="it-IT" smtClean="0"/>
              <a:t>‹N›</a:t>
            </a:fld>
            <a:endParaRPr lang="it-IT" dirty="0"/>
          </a:p>
        </p:txBody>
      </p:sp>
    </p:spTree>
    <p:extLst>
      <p:ext uri="{BB962C8B-B14F-4D97-AF65-F5344CB8AC3E}">
        <p14:creationId xmlns:p14="http://schemas.microsoft.com/office/powerpoint/2010/main" val="282144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E367B-2E0B-461C-8280-86016408BD7C}" type="datetime1">
              <a:rPr lang="it-IT" smtClean="0"/>
              <a:pPr/>
              <a:t>07/05/25</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84ECAD9-32EE-4091-BDA5-6BD15ACC5E58}" type="slidenum">
              <a:rPr lang="it-IT" noProof="0" smtClean="0"/>
              <a:t>‹N›</a:t>
            </a:fld>
            <a:endParaRPr lang="it-IT" noProof="0" dirty="0"/>
          </a:p>
        </p:txBody>
      </p:sp>
    </p:spTree>
    <p:extLst>
      <p:ext uri="{BB962C8B-B14F-4D97-AF65-F5344CB8AC3E}">
        <p14:creationId xmlns:p14="http://schemas.microsoft.com/office/powerpoint/2010/main" val="110661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t>5</a:t>
            </a:fld>
            <a:endParaRPr lang="it-IT" noProof="0" dirty="0"/>
          </a:p>
        </p:txBody>
      </p:sp>
    </p:spTree>
    <p:extLst>
      <p:ext uri="{BB962C8B-B14F-4D97-AF65-F5344CB8AC3E}">
        <p14:creationId xmlns:p14="http://schemas.microsoft.com/office/powerpoint/2010/main" val="2270615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t>6</a:t>
            </a:fld>
            <a:endParaRPr lang="it-IT" noProof="0" dirty="0"/>
          </a:p>
        </p:txBody>
      </p:sp>
    </p:spTree>
    <p:extLst>
      <p:ext uri="{BB962C8B-B14F-4D97-AF65-F5344CB8AC3E}">
        <p14:creationId xmlns:p14="http://schemas.microsoft.com/office/powerpoint/2010/main" val="3971149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t>8</a:t>
            </a:fld>
            <a:endParaRPr lang="it-IT" noProof="0" dirty="0"/>
          </a:p>
        </p:txBody>
      </p:sp>
    </p:spTree>
    <p:extLst>
      <p:ext uri="{BB962C8B-B14F-4D97-AF65-F5344CB8AC3E}">
        <p14:creationId xmlns:p14="http://schemas.microsoft.com/office/powerpoint/2010/main" val="451456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t>
            </a:r>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t>9</a:t>
            </a:fld>
            <a:endParaRPr lang="it-IT" noProof="0" dirty="0"/>
          </a:p>
        </p:txBody>
      </p:sp>
    </p:spTree>
    <p:extLst>
      <p:ext uri="{BB962C8B-B14F-4D97-AF65-F5344CB8AC3E}">
        <p14:creationId xmlns:p14="http://schemas.microsoft.com/office/powerpoint/2010/main" val="1270300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rtl="0"/>
            <a:r>
              <a:rPr lang="it-IT" b="0" i="0" u="none" strike="noStrike" dirty="0">
                <a:solidFill>
                  <a:srgbClr val="3C4043"/>
                </a:solidFill>
                <a:effectLst/>
                <a:latin typeface="Roboto" panose="02000000000000000000" pitchFamily="2" charset="0"/>
              </a:rPr>
              <a:t>Questo studio dimostra che i pazienti sottoposti a RYGB non sono svantaggiati da un REE post-operatorio sproporzionatamente basso o da una perdita di massa magra (FFM) rispetto a un gruppo CON non operato, con peso stabile, a 1, 2 o 5 anni dall'intervento. Piuttosto, la composizione corporea dei pazienti sottoposti a RYGB ha favorito un REE più elevato rispetto a controlli </a:t>
            </a:r>
            <a:r>
              <a:rPr lang="it-IT" b="0" i="0" u="none" strike="noStrike" dirty="0" err="1">
                <a:solidFill>
                  <a:srgbClr val="3C4043"/>
                </a:solidFill>
                <a:effectLst/>
                <a:latin typeface="Roboto" panose="02000000000000000000" pitchFamily="2" charset="0"/>
              </a:rPr>
              <a:t>antropometricamente</a:t>
            </a:r>
            <a:r>
              <a:rPr lang="it-IT" b="0" i="0" u="none" strike="noStrike" dirty="0">
                <a:solidFill>
                  <a:srgbClr val="3C4043"/>
                </a:solidFill>
                <a:effectLst/>
                <a:latin typeface="Roboto" panose="02000000000000000000" pitchFamily="2" charset="0"/>
              </a:rPr>
              <a:t> simili. Il contributo metabolico di circa 1,3-2,2 kg in meno di massa magra (~ 16-25 kcal/die) è più che compensato da organi addominali più grandi (0,36-0,47 kg; ~ 90-115 kcal/die). Alla luce di questi risultati, il ruolo di un REE ridotto nel recupero ponderale dopo l'intervento di RYGB è discutibile.</a:t>
            </a:r>
          </a:p>
          <a:p>
            <a:endParaRPr lang="it-IT" dirty="0"/>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t>10</a:t>
            </a:fld>
            <a:endParaRPr lang="it-IT" noProof="0" dirty="0"/>
          </a:p>
        </p:txBody>
      </p:sp>
    </p:spTree>
    <p:extLst>
      <p:ext uri="{BB962C8B-B14F-4D97-AF65-F5344CB8AC3E}">
        <p14:creationId xmlns:p14="http://schemas.microsoft.com/office/powerpoint/2010/main" val="1389068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Il REE dei pazienti sottoposti a RYGB non era diverso agli anni 1 e 2, ma era più alto al quinto anno rispetto a quello dei controlli non chirurgici con antropometrie simili. I pazienti operati hanno mantenuto una massa maggiore di organi del tronco (fegato e rene) che, se inclusi nei modelli di regressione, rappresentano un più alto REE a 5 anni. I cambiamenti non misurati in organo-composizione tissutale di FFM dopo chirurgia </a:t>
            </a:r>
            <a:r>
              <a:rPr lang="it-IT" dirty="0" err="1"/>
              <a:t>bariatrica</a:t>
            </a:r>
            <a:r>
              <a:rPr lang="it-IT" dirty="0"/>
              <a:t> e  perdita di peso possono confondere la nostra comprensione dei cambiamenti REE.</a:t>
            </a:r>
          </a:p>
          <a:p>
            <a:endParaRPr lang="it-IT" dirty="0"/>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t>11</a:t>
            </a:fld>
            <a:endParaRPr lang="it-IT" noProof="0" dirty="0"/>
          </a:p>
        </p:txBody>
      </p:sp>
    </p:spTree>
    <p:extLst>
      <p:ext uri="{BB962C8B-B14F-4D97-AF65-F5344CB8AC3E}">
        <p14:creationId xmlns:p14="http://schemas.microsoft.com/office/powerpoint/2010/main" val="2190249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1113" indent="4191000">
              <a:buFont typeface="Wingdings" pitchFamily="2" charset="2"/>
              <a:buChar char="ü"/>
            </a:pPr>
            <a:r>
              <a:rPr lang="it-IT" sz="2600" kern="100" dirty="0">
                <a:solidFill>
                  <a:schemeClr val="accent1"/>
                </a:solidFill>
                <a:latin typeface="Calibri" panose="020F0502020204030204" pitchFamily="34" charset="0"/>
                <a:cs typeface="Times New Roman" panose="02020603050405020304" pitchFamily="18" charset="0"/>
              </a:rPr>
              <a:t>Le ripercussioni della perdita di peso a seguito della chirurgia </a:t>
            </a:r>
            <a:r>
              <a:rPr lang="it-IT" sz="2600" kern="100" dirty="0" err="1">
                <a:solidFill>
                  <a:schemeClr val="accent1"/>
                </a:solidFill>
                <a:latin typeface="Calibri" panose="020F0502020204030204" pitchFamily="34" charset="0"/>
                <a:cs typeface="Times New Roman" panose="02020603050405020304" pitchFamily="18" charset="0"/>
              </a:rPr>
              <a:t>bariatrica</a:t>
            </a:r>
            <a:r>
              <a:rPr lang="it-IT" sz="2600" kern="100" dirty="0">
                <a:solidFill>
                  <a:schemeClr val="accent1"/>
                </a:solidFill>
                <a:latin typeface="Calibri" panose="020F0502020204030204" pitchFamily="34" charset="0"/>
                <a:cs typeface="Times New Roman" panose="02020603050405020304" pitchFamily="18" charset="0"/>
              </a:rPr>
              <a:t> sull'insorgenza della </a:t>
            </a:r>
            <a:r>
              <a:rPr lang="it-IT" sz="2600" kern="100" dirty="0" err="1">
                <a:solidFill>
                  <a:schemeClr val="accent1"/>
                </a:solidFill>
                <a:latin typeface="Calibri" panose="020F0502020204030204" pitchFamily="34" charset="0"/>
                <a:cs typeface="Times New Roman" panose="02020603050405020304" pitchFamily="18" charset="0"/>
              </a:rPr>
              <a:t>sarcopenia</a:t>
            </a:r>
            <a:r>
              <a:rPr lang="it-IT" sz="2600" kern="100" dirty="0">
                <a:solidFill>
                  <a:schemeClr val="accent1"/>
                </a:solidFill>
                <a:latin typeface="Calibri" panose="020F0502020204030204" pitchFamily="34" charset="0"/>
                <a:cs typeface="Times New Roman" panose="02020603050405020304" pitchFamily="18" charset="0"/>
              </a:rPr>
              <a:t> o l’incidenza sulla </a:t>
            </a:r>
            <a:r>
              <a:rPr lang="it-IT" sz="2600" kern="100" dirty="0" err="1">
                <a:solidFill>
                  <a:schemeClr val="accent1"/>
                </a:solidFill>
                <a:latin typeface="Calibri" panose="020F0502020204030204" pitchFamily="34" charset="0"/>
                <a:cs typeface="Times New Roman" panose="02020603050405020304" pitchFamily="18" charset="0"/>
              </a:rPr>
              <a:t>sarcopenia</a:t>
            </a:r>
            <a:r>
              <a:rPr lang="it-IT" sz="2600" kern="100" dirty="0">
                <a:solidFill>
                  <a:schemeClr val="accent1"/>
                </a:solidFill>
                <a:latin typeface="Calibri" panose="020F0502020204030204" pitchFamily="34" charset="0"/>
                <a:cs typeface="Times New Roman" panose="02020603050405020304" pitchFamily="18" charset="0"/>
              </a:rPr>
              <a:t> preesistente sono scarsamente documentate. Dunque l'instaurazione precoce di un adeguato supporto nutrizionale in combinazione con l'attività fisica rappresentano uno stimolo anabolico importante per la sintesi proteica muscolare e la prevenzione del verificarsi della </a:t>
            </a:r>
            <a:r>
              <a:rPr lang="it-IT" sz="2600" kern="100" dirty="0" err="1">
                <a:solidFill>
                  <a:schemeClr val="accent1"/>
                </a:solidFill>
                <a:latin typeface="Calibri" panose="020F0502020204030204" pitchFamily="34" charset="0"/>
                <a:cs typeface="Times New Roman" panose="02020603050405020304" pitchFamily="18" charset="0"/>
              </a:rPr>
              <a:t>sarcopenia</a:t>
            </a:r>
            <a:r>
              <a:rPr lang="it-IT" sz="2600" kern="100" dirty="0">
                <a:solidFill>
                  <a:schemeClr val="accent1"/>
                </a:solidFill>
                <a:latin typeface="Calibri" panose="020F0502020204030204" pitchFamily="34" charset="0"/>
                <a:cs typeface="Times New Roman" panose="02020603050405020304" pitchFamily="18" charset="0"/>
              </a:rPr>
              <a:t>.</a:t>
            </a:r>
          </a:p>
          <a:p>
            <a:pPr marL="566928" lvl="3" indent="0">
              <a:buNone/>
            </a:pPr>
            <a:br>
              <a:rPr lang="it-IT" sz="18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br>
            <a:r>
              <a:rPr lang="it-IT" sz="1800" kern="100" dirty="0">
                <a:solidFill>
                  <a:schemeClr val="accent1"/>
                </a:solidFill>
                <a:latin typeface="Calibri" panose="020F0502020204030204" pitchFamily="34" charset="0"/>
                <a:cs typeface="Times New Roman" panose="02020603050405020304" pitchFamily="18" charset="0"/>
              </a:rPr>
              <a:t>Un apporto adeguato di proteine costituisce una strategia potenzialmente efficace nel contrastare la </a:t>
            </a:r>
            <a:r>
              <a:rPr lang="it-IT" sz="1800" kern="100" dirty="0" err="1">
                <a:solidFill>
                  <a:schemeClr val="accent1"/>
                </a:solidFill>
                <a:latin typeface="Calibri" panose="020F0502020204030204" pitchFamily="34" charset="0"/>
                <a:cs typeface="Times New Roman" panose="02020603050405020304" pitchFamily="18" charset="0"/>
              </a:rPr>
              <a:t>sarcopenia</a:t>
            </a:r>
            <a:r>
              <a:rPr lang="it-IT" sz="1800" kern="100" dirty="0">
                <a:solidFill>
                  <a:schemeClr val="accent1"/>
                </a:solidFill>
                <a:latin typeface="Calibri" panose="020F0502020204030204" pitchFamily="34" charset="0"/>
                <a:cs typeface="Times New Roman" panose="02020603050405020304" pitchFamily="18" charset="0"/>
              </a:rPr>
              <a:t>. </a:t>
            </a:r>
            <a:br>
              <a:rPr lang="it-IT" sz="1800" kern="100" dirty="0">
                <a:solidFill>
                  <a:schemeClr val="accent1"/>
                </a:solidFill>
                <a:latin typeface="Calibri" panose="020F0502020204030204" pitchFamily="34" charset="0"/>
                <a:cs typeface="Times New Roman" panose="02020603050405020304" pitchFamily="18" charset="0"/>
              </a:rPr>
            </a:br>
            <a:r>
              <a:rPr lang="it-IT" sz="1800" kern="100" dirty="0">
                <a:solidFill>
                  <a:schemeClr val="accent1"/>
                </a:solidFill>
                <a:latin typeface="Calibri" panose="020F0502020204030204" pitchFamily="34" charset="0"/>
                <a:cs typeface="Times New Roman" panose="02020603050405020304" pitchFamily="18" charset="0"/>
              </a:rPr>
              <a:t>Quando necessario, ricorrere a specifiche strategie nutrizionali: </a:t>
            </a:r>
            <a:br>
              <a:rPr lang="it-IT" sz="1800" kern="100" dirty="0">
                <a:solidFill>
                  <a:schemeClr val="accent1"/>
                </a:solidFill>
                <a:latin typeface="Calibri" panose="020F0502020204030204" pitchFamily="34" charset="0"/>
                <a:cs typeface="Times New Roman" panose="02020603050405020304" pitchFamily="18" charset="0"/>
              </a:rPr>
            </a:br>
            <a:r>
              <a:rPr lang="it-IT" sz="1800" kern="100" dirty="0">
                <a:solidFill>
                  <a:schemeClr val="accent1"/>
                </a:solidFill>
                <a:latin typeface="Calibri" panose="020F0502020204030204" pitchFamily="34" charset="0"/>
                <a:cs typeface="Times New Roman" panose="02020603050405020304" pitchFamily="18" charset="0"/>
              </a:rPr>
              <a:t>- utilizzo di alimenti proteici di facile masticazione,</a:t>
            </a:r>
            <a:br>
              <a:rPr lang="it-IT" sz="1800" kern="100" dirty="0">
                <a:solidFill>
                  <a:schemeClr val="accent1"/>
                </a:solidFill>
                <a:latin typeface="Calibri" panose="020F0502020204030204" pitchFamily="34" charset="0"/>
                <a:cs typeface="Times New Roman" panose="02020603050405020304" pitchFamily="18" charset="0"/>
              </a:rPr>
            </a:br>
            <a:r>
              <a:rPr lang="it-IT" sz="1800" kern="100" dirty="0">
                <a:solidFill>
                  <a:schemeClr val="accent1"/>
                </a:solidFill>
                <a:latin typeface="Calibri" panose="020F0502020204030204" pitchFamily="34" charset="0"/>
                <a:cs typeface="Times New Roman" panose="02020603050405020304" pitchFamily="18" charset="0"/>
              </a:rPr>
              <a:t>-l’elaborazione di pasti ad elevata densità calorico-proteica, di consistenza modificata ,</a:t>
            </a:r>
            <a:br>
              <a:rPr lang="it-IT" sz="1800" kern="100" dirty="0">
                <a:solidFill>
                  <a:schemeClr val="accent1"/>
                </a:solidFill>
                <a:latin typeface="Calibri" panose="020F0502020204030204" pitchFamily="34" charset="0"/>
                <a:cs typeface="Times New Roman" panose="02020603050405020304" pitchFamily="18" charset="0"/>
              </a:rPr>
            </a:br>
            <a:r>
              <a:rPr lang="it-IT" sz="1800" kern="100" dirty="0">
                <a:solidFill>
                  <a:schemeClr val="accent1"/>
                </a:solidFill>
                <a:latin typeface="Calibri" panose="020F0502020204030204" pitchFamily="34" charset="0"/>
                <a:cs typeface="Times New Roman" panose="02020603050405020304" pitchFamily="18" charset="0"/>
              </a:rPr>
              <a:t>-l’integrazione con supplementi nutrizionali orali proteici o calorico-proteici, arricchiti di leucina o HMB.</a:t>
            </a:r>
          </a:p>
          <a:p>
            <a:pPr marL="0" indent="0" algn="just">
              <a:buNone/>
            </a:pPr>
            <a:endParaRPr lang="it-IT" sz="26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t>13</a:t>
            </a:fld>
            <a:endParaRPr lang="it-IT" noProof="0" dirty="0"/>
          </a:p>
        </p:txBody>
      </p:sp>
    </p:spTree>
    <p:extLst>
      <p:ext uri="{BB962C8B-B14F-4D97-AF65-F5344CB8AC3E}">
        <p14:creationId xmlns:p14="http://schemas.microsoft.com/office/powerpoint/2010/main" val="4172018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0" i="0" u="none" strike="noStrike" dirty="0">
                <a:solidFill>
                  <a:srgbClr val="1B1B1B"/>
                </a:solidFill>
                <a:effectLst/>
                <a:latin typeface="Cambria" panose="02040503050406030204" pitchFamily="18" charset="0"/>
              </a:rPr>
              <a:t>I </a:t>
            </a:r>
            <a:r>
              <a:rPr lang="it-IT" b="0" i="0" u="none" strike="noStrike" dirty="0" err="1">
                <a:solidFill>
                  <a:srgbClr val="1B1B1B"/>
                </a:solidFill>
                <a:effectLst/>
                <a:latin typeface="Cambria" panose="02040503050406030204" pitchFamily="18" charset="0"/>
              </a:rPr>
              <a:t>has</a:t>
            </a:r>
            <a:r>
              <a:rPr lang="it-IT" b="0" i="0" u="none" strike="noStrike" dirty="0">
                <a:solidFill>
                  <a:srgbClr val="1B1B1B"/>
                </a:solidFill>
                <a:effectLst/>
                <a:latin typeface="Cambria" panose="02040503050406030204" pitchFamily="18" charset="0"/>
              </a:rPr>
              <a:t> </a:t>
            </a:r>
            <a:r>
              <a:rPr lang="it-IT" b="0" i="0" u="none" strike="noStrike" dirty="0" err="1">
                <a:solidFill>
                  <a:srgbClr val="1B1B1B"/>
                </a:solidFill>
                <a:effectLst/>
                <a:latin typeface="Cambria" panose="02040503050406030204" pitchFamily="18" charset="0"/>
              </a:rPr>
              <a:t>been</a:t>
            </a:r>
            <a:r>
              <a:rPr lang="it-IT" b="0" i="0" u="none" strike="noStrike" dirty="0">
                <a:solidFill>
                  <a:srgbClr val="1B1B1B"/>
                </a:solidFill>
                <a:effectLst/>
                <a:latin typeface="Cambria" panose="02040503050406030204" pitchFamily="18" charset="0"/>
              </a:rPr>
              <a:t> </a:t>
            </a:r>
            <a:r>
              <a:rPr lang="it-IT" b="0" i="0" u="none" strike="noStrike" dirty="0" err="1">
                <a:solidFill>
                  <a:srgbClr val="1B1B1B"/>
                </a:solidFill>
                <a:effectLst/>
                <a:latin typeface="Cambria" panose="02040503050406030204" pitchFamily="18" charset="0"/>
              </a:rPr>
              <a:t>established</a:t>
            </a:r>
            <a:r>
              <a:rPr lang="it-IT" b="0" i="0" u="none" strike="noStrike" dirty="0">
                <a:solidFill>
                  <a:srgbClr val="1B1B1B"/>
                </a:solidFill>
                <a:effectLst/>
                <a:latin typeface="Cambria" panose="02040503050406030204" pitchFamily="18" charset="0"/>
              </a:rPr>
              <a:t> </a:t>
            </a:r>
            <a:r>
              <a:rPr lang="it-IT" b="0" i="0" u="none" strike="noStrike" dirty="0" err="1">
                <a:solidFill>
                  <a:srgbClr val="1B1B1B"/>
                </a:solidFill>
                <a:effectLst/>
                <a:latin typeface="Cambria" panose="02040503050406030204" pitchFamily="18" charset="0"/>
              </a:rPr>
              <a:t>that</a:t>
            </a:r>
            <a:r>
              <a:rPr lang="it-IT" b="0" i="0" u="none" strike="noStrike" dirty="0">
                <a:solidFill>
                  <a:srgbClr val="1B1B1B"/>
                </a:solidFill>
                <a:effectLst/>
                <a:latin typeface="Cambria" panose="02040503050406030204" pitchFamily="18" charset="0"/>
              </a:rPr>
              <a:t> a major </a:t>
            </a:r>
            <a:r>
              <a:rPr lang="it-IT" b="0" i="0" u="none" strike="noStrike" dirty="0" err="1">
                <a:solidFill>
                  <a:srgbClr val="1B1B1B"/>
                </a:solidFill>
                <a:effectLst/>
                <a:latin typeface="Cambria" panose="02040503050406030204" pitchFamily="18" charset="0"/>
              </a:rPr>
              <a:t>factor</a:t>
            </a:r>
            <a:r>
              <a:rPr lang="it-IT" b="0" i="0" u="none" strike="noStrike" dirty="0">
                <a:solidFill>
                  <a:srgbClr val="1B1B1B"/>
                </a:solidFill>
                <a:effectLst/>
                <a:latin typeface="Cambria" panose="02040503050406030204" pitchFamily="18" charset="0"/>
              </a:rPr>
              <a:t> in WR </a:t>
            </a:r>
            <a:r>
              <a:rPr lang="it-IT" b="0" i="0" u="none" strike="noStrike" dirty="0" err="1">
                <a:solidFill>
                  <a:srgbClr val="1B1B1B"/>
                </a:solidFill>
                <a:effectLst/>
                <a:latin typeface="Cambria" panose="02040503050406030204" pitchFamily="18" charset="0"/>
              </a:rPr>
              <a:t>has</a:t>
            </a:r>
            <a:r>
              <a:rPr lang="it-IT" b="0" i="0" u="none" strike="noStrike" dirty="0">
                <a:solidFill>
                  <a:srgbClr val="1B1B1B"/>
                </a:solidFill>
                <a:effectLst/>
                <a:latin typeface="Cambria" panose="02040503050406030204" pitchFamily="18" charset="0"/>
              </a:rPr>
              <a:t> </a:t>
            </a:r>
            <a:r>
              <a:rPr lang="it-IT" b="0" i="0" u="none" strike="noStrike" dirty="0" err="1">
                <a:solidFill>
                  <a:srgbClr val="1B1B1B"/>
                </a:solidFill>
                <a:effectLst/>
                <a:latin typeface="Cambria" panose="02040503050406030204" pitchFamily="18" charset="0"/>
              </a:rPr>
              <a:t>been</a:t>
            </a:r>
            <a:r>
              <a:rPr lang="it-IT" b="0" i="0" u="none" strike="noStrike" dirty="0">
                <a:solidFill>
                  <a:srgbClr val="1B1B1B"/>
                </a:solidFill>
                <a:effectLst/>
                <a:latin typeface="Cambria" panose="02040503050406030204" pitchFamily="18" charset="0"/>
              </a:rPr>
              <a:t> </a:t>
            </a:r>
            <a:r>
              <a:rPr lang="it-IT" b="0" i="0" u="none" strike="noStrike" dirty="0" err="1">
                <a:solidFill>
                  <a:srgbClr val="1B1B1B"/>
                </a:solidFill>
                <a:effectLst/>
                <a:latin typeface="Cambria" panose="02040503050406030204" pitchFamily="18" charset="0"/>
              </a:rPr>
              <a:t>lack</a:t>
            </a:r>
            <a:r>
              <a:rPr lang="it-IT" b="0" i="0" u="none" strike="noStrike" dirty="0">
                <a:solidFill>
                  <a:srgbClr val="1B1B1B"/>
                </a:solidFill>
                <a:effectLst/>
                <a:latin typeface="Cambria" panose="02040503050406030204" pitchFamily="18" charset="0"/>
              </a:rPr>
              <a:t> of </a:t>
            </a:r>
            <a:r>
              <a:rPr lang="it-IT" b="0" i="0" u="none" strike="noStrike" dirty="0" err="1">
                <a:solidFill>
                  <a:srgbClr val="1B1B1B"/>
                </a:solidFill>
                <a:effectLst/>
                <a:latin typeface="Cambria" panose="02040503050406030204" pitchFamily="18" charset="0"/>
              </a:rPr>
              <a:t>adherence</a:t>
            </a:r>
            <a:r>
              <a:rPr lang="it-IT" b="0" i="0" u="none" strike="noStrike" dirty="0">
                <a:solidFill>
                  <a:srgbClr val="1B1B1B"/>
                </a:solidFill>
                <a:effectLst/>
                <a:latin typeface="Cambria" panose="02040503050406030204" pitchFamily="18" charset="0"/>
              </a:rPr>
              <a:t> to </a:t>
            </a:r>
            <a:r>
              <a:rPr lang="it-IT" b="0" i="0" u="none" strike="noStrike" dirty="0" err="1">
                <a:solidFill>
                  <a:srgbClr val="1B1B1B"/>
                </a:solidFill>
                <a:effectLst/>
                <a:latin typeface="Cambria" panose="02040503050406030204" pitchFamily="18" charset="0"/>
              </a:rPr>
              <a:t>recommended</a:t>
            </a:r>
            <a:r>
              <a:rPr lang="it-IT" b="0" i="0" u="none" strike="noStrike" dirty="0">
                <a:solidFill>
                  <a:srgbClr val="1B1B1B"/>
                </a:solidFill>
                <a:effectLst/>
                <a:latin typeface="Cambria" panose="02040503050406030204" pitchFamily="18" charset="0"/>
              </a:rPr>
              <a:t> follow-up clinic </a:t>
            </a:r>
            <a:r>
              <a:rPr lang="it-IT" b="0" i="0" u="none" strike="noStrike" dirty="0" err="1">
                <a:solidFill>
                  <a:srgbClr val="1B1B1B"/>
                </a:solidFill>
                <a:effectLst/>
                <a:latin typeface="Cambria" panose="02040503050406030204" pitchFamily="18" charset="0"/>
              </a:rPr>
              <a:t>visits</a:t>
            </a:r>
            <a:r>
              <a:rPr lang="it-IT" b="0" i="0" u="none" strike="noStrike" dirty="0">
                <a:solidFill>
                  <a:srgbClr val="1B1B1B"/>
                </a:solidFill>
                <a:effectLst/>
                <a:latin typeface="Cambria" panose="02040503050406030204" pitchFamily="18" charset="0"/>
              </a:rPr>
              <a:t>, </a:t>
            </a:r>
            <a:r>
              <a:rPr lang="it-IT" b="0" i="0" u="none" strike="noStrike" dirty="0" err="1">
                <a:solidFill>
                  <a:srgbClr val="1B1B1B"/>
                </a:solidFill>
                <a:effectLst/>
                <a:latin typeface="Cambria" panose="02040503050406030204" pitchFamily="18" charset="0"/>
              </a:rPr>
              <a:t>which</a:t>
            </a:r>
            <a:r>
              <a:rPr lang="it-IT" b="0" i="0" u="none" strike="noStrike" dirty="0">
                <a:solidFill>
                  <a:srgbClr val="1B1B1B"/>
                </a:solidFill>
                <a:effectLst/>
                <a:latin typeface="Cambria" panose="02040503050406030204" pitchFamily="18" charset="0"/>
              </a:rPr>
              <a:t> </a:t>
            </a:r>
            <a:r>
              <a:rPr lang="it-IT" b="0" i="0" u="none" strike="noStrike" dirty="0" err="1">
                <a:solidFill>
                  <a:srgbClr val="1B1B1B"/>
                </a:solidFill>
                <a:effectLst/>
                <a:latin typeface="Cambria" panose="02040503050406030204" pitchFamily="18" charset="0"/>
              </a:rPr>
              <a:t>is</a:t>
            </a:r>
            <a:r>
              <a:rPr lang="it-IT" b="0" i="0" u="none" strike="noStrike" dirty="0">
                <a:solidFill>
                  <a:srgbClr val="1B1B1B"/>
                </a:solidFill>
                <a:effectLst/>
                <a:latin typeface="Cambria" panose="02040503050406030204" pitchFamily="18" charset="0"/>
              </a:rPr>
              <a:t> </a:t>
            </a:r>
            <a:r>
              <a:rPr lang="it-IT" b="0" i="0" u="none" strike="noStrike" dirty="0" err="1">
                <a:solidFill>
                  <a:srgbClr val="1B1B1B"/>
                </a:solidFill>
                <a:effectLst/>
                <a:latin typeface="Cambria" panose="02040503050406030204" pitchFamily="18" charset="0"/>
              </a:rPr>
              <a:t>observed</a:t>
            </a:r>
            <a:r>
              <a:rPr lang="it-IT" b="0" i="0" u="none" strike="noStrike" dirty="0">
                <a:solidFill>
                  <a:srgbClr val="1B1B1B"/>
                </a:solidFill>
                <a:effectLst/>
                <a:latin typeface="Cambria" panose="02040503050406030204" pitchFamily="18" charset="0"/>
              </a:rPr>
              <a:t> in more </a:t>
            </a:r>
            <a:r>
              <a:rPr lang="it-IT" b="0" i="0" u="none" strike="noStrike" dirty="0" err="1">
                <a:solidFill>
                  <a:srgbClr val="1B1B1B"/>
                </a:solidFill>
                <a:effectLst/>
                <a:latin typeface="Cambria" panose="02040503050406030204" pitchFamily="18" charset="0"/>
              </a:rPr>
              <a:t>than</a:t>
            </a:r>
            <a:r>
              <a:rPr lang="it-IT" b="0" i="0" u="none" strike="noStrike" dirty="0">
                <a:solidFill>
                  <a:srgbClr val="1B1B1B"/>
                </a:solidFill>
                <a:effectLst/>
                <a:latin typeface="Cambria" panose="02040503050406030204" pitchFamily="18" charset="0"/>
              </a:rPr>
              <a:t> 60% of </a:t>
            </a:r>
            <a:r>
              <a:rPr lang="it-IT" b="0" i="0" u="none" strike="noStrike" dirty="0" err="1">
                <a:solidFill>
                  <a:srgbClr val="1B1B1B"/>
                </a:solidFill>
                <a:effectLst/>
                <a:latin typeface="Cambria" panose="02040503050406030204" pitchFamily="18" charset="0"/>
              </a:rPr>
              <a:t>patients</a:t>
            </a:r>
            <a:r>
              <a:rPr lang="it-IT" b="0" i="0" u="none" strike="noStrike" dirty="0">
                <a:solidFill>
                  <a:srgbClr val="1B1B1B"/>
                </a:solidFill>
                <a:effectLst/>
                <a:latin typeface="Cambria" panose="02040503050406030204" pitchFamily="18" charset="0"/>
              </a:rPr>
              <a:t> 4 </a:t>
            </a:r>
            <a:r>
              <a:rPr lang="it-IT" b="0" i="0" u="none" strike="noStrike" dirty="0" err="1">
                <a:solidFill>
                  <a:srgbClr val="1B1B1B"/>
                </a:solidFill>
                <a:effectLst/>
                <a:latin typeface="Cambria" panose="02040503050406030204" pitchFamily="18" charset="0"/>
              </a:rPr>
              <a:t>years</a:t>
            </a:r>
            <a:r>
              <a:rPr lang="it-IT" b="0" i="0" u="none" strike="noStrike" dirty="0">
                <a:solidFill>
                  <a:srgbClr val="1B1B1B"/>
                </a:solidFill>
                <a:effectLst/>
                <a:latin typeface="Cambria" panose="02040503050406030204" pitchFamily="18" charset="0"/>
              </a:rPr>
              <a:t> after </a:t>
            </a:r>
            <a:r>
              <a:rPr lang="it-IT" b="0" i="0" u="none" strike="noStrike" dirty="0" err="1">
                <a:solidFill>
                  <a:srgbClr val="1B1B1B"/>
                </a:solidFill>
                <a:effectLst/>
                <a:latin typeface="Cambria" panose="02040503050406030204" pitchFamily="18" charset="0"/>
              </a:rPr>
              <a:t>bariatric</a:t>
            </a:r>
            <a:r>
              <a:rPr lang="it-IT" b="0" i="0" u="none" strike="noStrike" dirty="0">
                <a:solidFill>
                  <a:srgbClr val="1B1B1B"/>
                </a:solidFill>
                <a:effectLst/>
                <a:latin typeface="Cambria" panose="02040503050406030204" pitchFamily="18" charset="0"/>
              </a:rPr>
              <a:t> surgery. Long-</a:t>
            </a:r>
            <a:r>
              <a:rPr lang="it-IT" b="0" i="0" u="none" strike="noStrike" dirty="0" err="1">
                <a:solidFill>
                  <a:srgbClr val="1B1B1B"/>
                </a:solidFill>
                <a:effectLst/>
                <a:latin typeface="Cambria" panose="02040503050406030204" pitchFamily="18" charset="0"/>
              </a:rPr>
              <a:t>term</a:t>
            </a:r>
            <a:r>
              <a:rPr lang="it-IT" b="0" i="0" u="none" strike="noStrike" dirty="0">
                <a:solidFill>
                  <a:srgbClr val="1B1B1B"/>
                </a:solidFill>
                <a:effectLst/>
                <a:latin typeface="Cambria" panose="02040503050406030204" pitchFamily="18" charset="0"/>
              </a:rPr>
              <a:t> and </a:t>
            </a:r>
            <a:r>
              <a:rPr lang="it-IT" b="0" i="0" u="none" strike="noStrike" dirty="0" err="1">
                <a:solidFill>
                  <a:srgbClr val="1B1B1B"/>
                </a:solidFill>
                <a:effectLst/>
                <a:latin typeface="Cambria" panose="02040503050406030204" pitchFamily="18" charset="0"/>
              </a:rPr>
              <a:t>frequent</a:t>
            </a:r>
            <a:r>
              <a:rPr lang="it-IT" b="0" i="0" u="none" strike="noStrike" dirty="0">
                <a:solidFill>
                  <a:srgbClr val="1B1B1B"/>
                </a:solidFill>
                <a:effectLst/>
                <a:latin typeface="Cambria" panose="02040503050406030204" pitchFamily="18" charset="0"/>
              </a:rPr>
              <a:t> counseling with a </a:t>
            </a:r>
            <a:r>
              <a:rPr lang="it-IT" b="0" i="0" u="none" strike="noStrike" dirty="0" err="1">
                <a:solidFill>
                  <a:srgbClr val="1B1B1B"/>
                </a:solidFill>
                <a:effectLst/>
                <a:latin typeface="Cambria" panose="02040503050406030204" pitchFamily="18" charset="0"/>
              </a:rPr>
              <a:t>bariatric</a:t>
            </a:r>
            <a:r>
              <a:rPr lang="it-IT" b="0" i="0" u="none" strike="noStrike" dirty="0">
                <a:solidFill>
                  <a:srgbClr val="1B1B1B"/>
                </a:solidFill>
                <a:effectLst/>
                <a:latin typeface="Cambria" panose="02040503050406030204" pitchFamily="18" charset="0"/>
              </a:rPr>
              <a:t> surgery </a:t>
            </a:r>
            <a:r>
              <a:rPr lang="it-IT" b="0" i="0" u="none" strike="noStrike" dirty="0" err="1">
                <a:solidFill>
                  <a:srgbClr val="1B1B1B"/>
                </a:solidFill>
                <a:effectLst/>
                <a:latin typeface="Cambria" panose="02040503050406030204" pitchFamily="18" charset="0"/>
              </a:rPr>
              <a:t>dietitian</a:t>
            </a:r>
            <a:r>
              <a:rPr lang="it-IT" b="0" i="0" u="none" strike="noStrike" dirty="0">
                <a:solidFill>
                  <a:srgbClr val="1B1B1B"/>
                </a:solidFill>
                <a:effectLst/>
                <a:latin typeface="Cambria" panose="02040503050406030204" pitchFamily="18" charset="0"/>
              </a:rPr>
              <a:t> </a:t>
            </a:r>
            <a:r>
              <a:rPr lang="it-IT" b="0" i="0" u="none" strike="noStrike" dirty="0" err="1">
                <a:solidFill>
                  <a:srgbClr val="1B1B1B"/>
                </a:solidFill>
                <a:effectLst/>
                <a:latin typeface="Cambria" panose="02040503050406030204" pitchFamily="18" charset="0"/>
              </a:rPr>
              <a:t>is</a:t>
            </a:r>
            <a:r>
              <a:rPr lang="it-IT" b="0" i="0" u="none" strike="noStrike" dirty="0">
                <a:solidFill>
                  <a:srgbClr val="1B1B1B"/>
                </a:solidFill>
                <a:effectLst/>
                <a:latin typeface="Cambria" panose="02040503050406030204" pitchFamily="18" charset="0"/>
              </a:rPr>
              <a:t> </a:t>
            </a:r>
            <a:r>
              <a:rPr lang="it-IT" b="0" i="0" u="none" strike="noStrike" dirty="0" err="1">
                <a:solidFill>
                  <a:srgbClr val="1B1B1B"/>
                </a:solidFill>
                <a:effectLst/>
                <a:latin typeface="Cambria" panose="02040503050406030204" pitchFamily="18" charset="0"/>
              </a:rPr>
              <a:t>associated</a:t>
            </a:r>
            <a:r>
              <a:rPr lang="it-IT" b="0" i="0" u="none" strike="noStrike" dirty="0">
                <a:solidFill>
                  <a:srgbClr val="1B1B1B"/>
                </a:solidFill>
                <a:effectLst/>
                <a:latin typeface="Cambria" panose="02040503050406030204" pitchFamily="18" charset="0"/>
              </a:rPr>
              <a:t> with </a:t>
            </a:r>
            <a:r>
              <a:rPr lang="it-IT" b="0" i="0" u="none" strike="noStrike" dirty="0" err="1">
                <a:solidFill>
                  <a:srgbClr val="1B1B1B"/>
                </a:solidFill>
                <a:effectLst/>
                <a:latin typeface="Cambria" panose="02040503050406030204" pitchFamily="18" charset="0"/>
              </a:rPr>
              <a:t>improved</a:t>
            </a:r>
            <a:r>
              <a:rPr lang="it-IT" b="0" i="0" u="none" strike="noStrike" dirty="0">
                <a:solidFill>
                  <a:srgbClr val="1B1B1B"/>
                </a:solidFill>
                <a:effectLst/>
                <a:latin typeface="Cambria" panose="02040503050406030204" pitchFamily="18" charset="0"/>
              </a:rPr>
              <a:t> weight </a:t>
            </a:r>
            <a:r>
              <a:rPr lang="it-IT" b="0" i="0" u="none" strike="noStrike" dirty="0" err="1">
                <a:solidFill>
                  <a:srgbClr val="1B1B1B"/>
                </a:solidFill>
                <a:effectLst/>
                <a:latin typeface="Cambria" panose="02040503050406030204" pitchFamily="18" charset="0"/>
              </a:rPr>
              <a:t>loss</a:t>
            </a:r>
            <a:r>
              <a:rPr lang="it-IT" b="0" i="0" u="none" strike="noStrike" dirty="0">
                <a:solidFill>
                  <a:srgbClr val="1B1B1B"/>
                </a:solidFill>
                <a:effectLst/>
                <a:latin typeface="Cambria" panose="02040503050406030204" pitchFamily="18" charset="0"/>
              </a:rPr>
              <a:t> success and </a:t>
            </a:r>
            <a:r>
              <a:rPr lang="it-IT" b="0" i="0" u="none" strike="noStrike" dirty="0" err="1">
                <a:solidFill>
                  <a:srgbClr val="1B1B1B"/>
                </a:solidFill>
                <a:effectLst/>
                <a:latin typeface="Cambria" panose="02040503050406030204" pitchFamily="18" charset="0"/>
              </a:rPr>
              <a:t>should</a:t>
            </a:r>
            <a:r>
              <a:rPr lang="it-IT" b="0" i="0" u="none" strike="noStrike" dirty="0">
                <a:solidFill>
                  <a:srgbClr val="1B1B1B"/>
                </a:solidFill>
                <a:effectLst/>
                <a:latin typeface="Cambria" panose="02040503050406030204" pitchFamily="18" charset="0"/>
              </a:rPr>
              <a:t> be </a:t>
            </a:r>
            <a:r>
              <a:rPr lang="it-IT" b="0" i="0" u="none" strike="noStrike" dirty="0" err="1">
                <a:solidFill>
                  <a:srgbClr val="1B1B1B"/>
                </a:solidFill>
                <a:effectLst/>
                <a:latin typeface="Cambria" panose="02040503050406030204" pitchFamily="18" charset="0"/>
              </a:rPr>
              <a:t>routinely</a:t>
            </a:r>
            <a:r>
              <a:rPr lang="it-IT" b="0" i="0" u="none" strike="noStrike" dirty="0">
                <a:solidFill>
                  <a:srgbClr val="1B1B1B"/>
                </a:solidFill>
                <a:effectLst/>
                <a:latin typeface="Cambria" panose="02040503050406030204" pitchFamily="18" charset="0"/>
              </a:rPr>
              <a:t> </a:t>
            </a:r>
            <a:r>
              <a:rPr lang="it-IT" b="0" i="0" u="none" strike="noStrike" dirty="0" err="1">
                <a:solidFill>
                  <a:srgbClr val="1B1B1B"/>
                </a:solidFill>
                <a:effectLst/>
                <a:latin typeface="Cambria" panose="02040503050406030204" pitchFamily="18" charset="0"/>
              </a:rPr>
              <a:t>encouraged</a:t>
            </a:r>
            <a:r>
              <a:rPr lang="it-IT" b="0" i="0" u="none" strike="noStrike" dirty="0">
                <a:solidFill>
                  <a:srgbClr val="1B1B1B"/>
                </a:solidFill>
                <a:effectLst/>
                <a:latin typeface="Cambria" panose="02040503050406030204" pitchFamily="18" charset="0"/>
              </a:rPr>
              <a:t>. </a:t>
            </a:r>
            <a:r>
              <a:rPr lang="it-IT" b="0" i="0" u="none" strike="noStrike" dirty="0" err="1">
                <a:solidFill>
                  <a:srgbClr val="1B1B1B"/>
                </a:solidFill>
                <a:effectLst/>
                <a:latin typeface="Cambria" panose="02040503050406030204" pitchFamily="18" charset="0"/>
              </a:rPr>
              <a:t>Despite</a:t>
            </a:r>
            <a:r>
              <a:rPr lang="it-IT" b="0" i="0" u="none" strike="noStrike" dirty="0">
                <a:solidFill>
                  <a:srgbClr val="1B1B1B"/>
                </a:solidFill>
                <a:effectLst/>
                <a:latin typeface="Cambria" panose="02040503050406030204" pitchFamily="18" charset="0"/>
              </a:rPr>
              <a:t> the </a:t>
            </a:r>
            <a:r>
              <a:rPr lang="it-IT" b="0" i="0" u="none" strike="noStrike" dirty="0" err="1">
                <a:solidFill>
                  <a:srgbClr val="1B1B1B"/>
                </a:solidFill>
                <a:effectLst/>
                <a:latin typeface="Cambria" panose="02040503050406030204" pitchFamily="18" charset="0"/>
              </a:rPr>
              <a:t>initial</a:t>
            </a:r>
            <a:r>
              <a:rPr lang="it-IT" b="0" i="0" u="none" strike="noStrike" dirty="0">
                <a:solidFill>
                  <a:srgbClr val="1B1B1B"/>
                </a:solidFill>
                <a:effectLst/>
                <a:latin typeface="Cambria" panose="02040503050406030204" pitchFamily="18" charset="0"/>
              </a:rPr>
              <a:t> </a:t>
            </a:r>
            <a:r>
              <a:rPr lang="it-IT" b="0" i="0" u="none" strike="noStrike" dirty="0" err="1">
                <a:solidFill>
                  <a:srgbClr val="1B1B1B"/>
                </a:solidFill>
                <a:effectLst/>
                <a:latin typeface="Cambria" panose="02040503050406030204" pitchFamily="18" charset="0"/>
              </a:rPr>
              <a:t>extensive</a:t>
            </a:r>
            <a:r>
              <a:rPr lang="it-IT" b="0" i="0" u="none" strike="noStrike" dirty="0">
                <a:solidFill>
                  <a:srgbClr val="1B1B1B"/>
                </a:solidFill>
                <a:effectLst/>
                <a:latin typeface="Cambria" panose="02040503050406030204" pitchFamily="18" charset="0"/>
              </a:rPr>
              <a:t> </a:t>
            </a:r>
            <a:r>
              <a:rPr lang="it-IT" b="0" i="0" u="none" strike="noStrike" dirty="0" err="1">
                <a:solidFill>
                  <a:srgbClr val="1B1B1B"/>
                </a:solidFill>
                <a:effectLst/>
                <a:latin typeface="Cambria" panose="02040503050406030204" pitchFamily="18" charset="0"/>
              </a:rPr>
              <a:t>dietary</a:t>
            </a:r>
            <a:r>
              <a:rPr lang="it-IT" b="0" i="0" u="none" strike="noStrike" dirty="0">
                <a:solidFill>
                  <a:srgbClr val="1B1B1B"/>
                </a:solidFill>
                <a:effectLst/>
                <a:latin typeface="Cambria" panose="02040503050406030204" pitchFamily="18" charset="0"/>
              </a:rPr>
              <a:t> </a:t>
            </a:r>
            <a:r>
              <a:rPr lang="it-IT" b="0" i="0" u="none" strike="noStrike" dirty="0" err="1">
                <a:solidFill>
                  <a:srgbClr val="1B1B1B"/>
                </a:solidFill>
                <a:effectLst/>
                <a:latin typeface="Cambria" panose="02040503050406030204" pitchFamily="18" charset="0"/>
              </a:rPr>
              <a:t>education</a:t>
            </a:r>
            <a:r>
              <a:rPr lang="it-IT" b="0" i="0" u="none" strike="noStrike" dirty="0">
                <a:solidFill>
                  <a:srgbClr val="1B1B1B"/>
                </a:solidFill>
                <a:effectLst/>
                <a:latin typeface="Cambria" panose="02040503050406030204" pitchFamily="18" charset="0"/>
              </a:rPr>
              <a:t> </a:t>
            </a:r>
            <a:r>
              <a:rPr lang="it-IT" b="0" i="0" u="none" strike="noStrike" dirty="0" err="1">
                <a:solidFill>
                  <a:srgbClr val="1B1B1B"/>
                </a:solidFill>
                <a:effectLst/>
                <a:latin typeface="Cambria" panose="02040503050406030204" pitchFamily="18" charset="0"/>
              </a:rPr>
              <a:t>provided</a:t>
            </a:r>
            <a:r>
              <a:rPr lang="it-IT" b="0" i="0" u="none" strike="noStrike" dirty="0">
                <a:solidFill>
                  <a:srgbClr val="1B1B1B"/>
                </a:solidFill>
                <a:effectLst/>
                <a:latin typeface="Cambria" panose="02040503050406030204" pitchFamily="18" charset="0"/>
              </a:rPr>
              <a:t> by </a:t>
            </a:r>
            <a:r>
              <a:rPr lang="it-IT" b="0" i="0" u="none" strike="noStrike" dirty="0" err="1">
                <a:solidFill>
                  <a:srgbClr val="1B1B1B"/>
                </a:solidFill>
                <a:effectLst/>
                <a:latin typeface="Cambria" panose="02040503050406030204" pitchFamily="18" charset="0"/>
              </a:rPr>
              <a:t>bariatric</a:t>
            </a:r>
            <a:r>
              <a:rPr lang="it-IT" b="0" i="0" u="none" strike="noStrike" dirty="0">
                <a:solidFill>
                  <a:srgbClr val="1B1B1B"/>
                </a:solidFill>
                <a:effectLst/>
                <a:latin typeface="Cambria" panose="02040503050406030204" pitchFamily="18" charset="0"/>
              </a:rPr>
              <a:t> surgery </a:t>
            </a:r>
            <a:r>
              <a:rPr lang="it-IT" b="0" i="0" u="none" strike="noStrike" dirty="0" err="1">
                <a:solidFill>
                  <a:srgbClr val="1B1B1B"/>
                </a:solidFill>
                <a:effectLst/>
                <a:latin typeface="Cambria" panose="02040503050406030204" pitchFamily="18" charset="0"/>
              </a:rPr>
              <a:t>programs</a:t>
            </a:r>
            <a:r>
              <a:rPr lang="it-IT" b="0" i="0" u="none" strike="noStrike" dirty="0">
                <a:solidFill>
                  <a:srgbClr val="1B1B1B"/>
                </a:solidFill>
                <a:effectLst/>
                <a:latin typeface="Cambria" panose="02040503050406030204" pitchFamily="18" charset="0"/>
              </a:rPr>
              <a:t>, </a:t>
            </a:r>
            <a:r>
              <a:rPr lang="it-IT" b="0" i="0" u="none" strike="noStrike" dirty="0" err="1">
                <a:solidFill>
                  <a:srgbClr val="1B1B1B"/>
                </a:solidFill>
                <a:effectLst/>
                <a:latin typeface="Cambria" panose="02040503050406030204" pitchFamily="18" charset="0"/>
              </a:rPr>
              <a:t>we</a:t>
            </a:r>
            <a:r>
              <a:rPr lang="it-IT" b="0" i="0" u="none" strike="noStrike" dirty="0">
                <a:solidFill>
                  <a:srgbClr val="1B1B1B"/>
                </a:solidFill>
                <a:effectLst/>
                <a:latin typeface="Cambria" panose="02040503050406030204" pitchFamily="18" charset="0"/>
              </a:rPr>
              <a:t> </a:t>
            </a:r>
            <a:r>
              <a:rPr lang="it-IT" b="0" i="0" u="none" strike="noStrike" dirty="0" err="1">
                <a:solidFill>
                  <a:srgbClr val="1B1B1B"/>
                </a:solidFill>
                <a:effectLst/>
                <a:latin typeface="Cambria" panose="02040503050406030204" pitchFamily="18" charset="0"/>
              </a:rPr>
              <a:t>find</a:t>
            </a:r>
            <a:r>
              <a:rPr lang="it-IT" b="0" i="0" u="none" strike="noStrike" dirty="0">
                <a:solidFill>
                  <a:srgbClr val="1B1B1B"/>
                </a:solidFill>
                <a:effectLst/>
                <a:latin typeface="Cambria" panose="02040503050406030204" pitchFamily="18" charset="0"/>
              </a:rPr>
              <a:t> </a:t>
            </a:r>
            <a:r>
              <a:rPr lang="it-IT" b="0" i="0" u="none" strike="noStrike" dirty="0" err="1">
                <a:solidFill>
                  <a:srgbClr val="1B1B1B"/>
                </a:solidFill>
                <a:effectLst/>
                <a:latin typeface="Cambria" panose="02040503050406030204" pitchFamily="18" charset="0"/>
              </a:rPr>
              <a:t>that</a:t>
            </a:r>
            <a:r>
              <a:rPr lang="it-IT" b="0" i="0" u="none" strike="noStrike" dirty="0">
                <a:solidFill>
                  <a:srgbClr val="1B1B1B"/>
                </a:solidFill>
                <a:effectLst/>
                <a:latin typeface="Cambria" panose="02040503050406030204" pitchFamily="18" charset="0"/>
              </a:rPr>
              <a:t> long-</a:t>
            </a:r>
            <a:r>
              <a:rPr lang="it-IT" b="0" i="0" u="none" strike="noStrike" dirty="0" err="1">
                <a:solidFill>
                  <a:srgbClr val="1B1B1B"/>
                </a:solidFill>
                <a:effectLst/>
                <a:latin typeface="Cambria" panose="02040503050406030204" pitchFamily="18" charset="0"/>
              </a:rPr>
              <a:t>term</a:t>
            </a:r>
            <a:r>
              <a:rPr lang="it-IT" b="0" i="0" u="none" strike="noStrike" dirty="0">
                <a:solidFill>
                  <a:srgbClr val="1B1B1B"/>
                </a:solidFill>
                <a:effectLst/>
                <a:latin typeface="Cambria" panose="02040503050406030204" pitchFamily="18" charset="0"/>
              </a:rPr>
              <a:t> </a:t>
            </a:r>
            <a:r>
              <a:rPr lang="it-IT" b="0" i="0" u="none" strike="noStrike" dirty="0" err="1">
                <a:solidFill>
                  <a:srgbClr val="1B1B1B"/>
                </a:solidFill>
                <a:effectLst/>
                <a:latin typeface="Cambria" panose="02040503050406030204" pitchFamily="18" charset="0"/>
              </a:rPr>
              <a:t>dietary</a:t>
            </a:r>
            <a:r>
              <a:rPr lang="it-IT" b="0" i="0" u="none" strike="noStrike" dirty="0">
                <a:solidFill>
                  <a:srgbClr val="1B1B1B"/>
                </a:solidFill>
                <a:effectLst/>
                <a:latin typeface="Cambria" panose="02040503050406030204" pitchFamily="18" charset="0"/>
              </a:rPr>
              <a:t> counseling </a:t>
            </a:r>
            <a:r>
              <a:rPr lang="it-IT" b="0" i="0" u="none" strike="noStrike" dirty="0" err="1">
                <a:solidFill>
                  <a:srgbClr val="1B1B1B"/>
                </a:solidFill>
                <a:effectLst/>
                <a:latin typeface="Cambria" panose="02040503050406030204" pitchFamily="18" charset="0"/>
              </a:rPr>
              <a:t>remains</a:t>
            </a:r>
            <a:r>
              <a:rPr lang="it-IT" b="0" i="0" u="none" strike="noStrike" dirty="0">
                <a:solidFill>
                  <a:srgbClr val="1B1B1B"/>
                </a:solidFill>
                <a:effectLst/>
                <a:latin typeface="Cambria" panose="02040503050406030204" pitchFamily="18" charset="0"/>
              </a:rPr>
              <a:t> </a:t>
            </a:r>
            <a:r>
              <a:rPr lang="it-IT" b="0" i="0" u="none" strike="noStrike" dirty="0" err="1">
                <a:solidFill>
                  <a:srgbClr val="1B1B1B"/>
                </a:solidFill>
                <a:effectLst/>
                <a:latin typeface="Cambria" panose="02040503050406030204" pitchFamily="18" charset="0"/>
              </a:rPr>
              <a:t>beneficial</a:t>
            </a:r>
            <a:r>
              <a:rPr lang="it-IT" b="0" i="0" u="none" strike="noStrike" dirty="0">
                <a:solidFill>
                  <a:srgbClr val="1B1B1B"/>
                </a:solidFill>
                <a:effectLst/>
                <a:latin typeface="Cambria" panose="02040503050406030204" pitchFamily="18" charset="0"/>
              </a:rPr>
              <a:t> for </a:t>
            </a:r>
            <a:r>
              <a:rPr lang="it-IT" b="0" i="0" u="none" strike="noStrike" dirty="0" err="1">
                <a:solidFill>
                  <a:srgbClr val="1B1B1B"/>
                </a:solidFill>
                <a:effectLst/>
                <a:latin typeface="Cambria" panose="02040503050406030204" pitchFamily="18" charset="0"/>
              </a:rPr>
              <a:t>most</a:t>
            </a:r>
            <a:r>
              <a:rPr lang="it-IT" b="0" i="0" u="none" strike="noStrike" dirty="0">
                <a:solidFill>
                  <a:srgbClr val="1B1B1B"/>
                </a:solidFill>
                <a:effectLst/>
                <a:latin typeface="Cambria" panose="02040503050406030204" pitchFamily="18" charset="0"/>
              </a:rPr>
              <a:t> </a:t>
            </a:r>
            <a:r>
              <a:rPr lang="it-IT" b="0" i="0" u="none" strike="noStrike" dirty="0" err="1">
                <a:solidFill>
                  <a:srgbClr val="1B1B1B"/>
                </a:solidFill>
                <a:effectLst/>
                <a:latin typeface="Cambria" panose="02040503050406030204" pitchFamily="18" charset="0"/>
              </a:rPr>
              <a:t>patients</a:t>
            </a:r>
            <a:r>
              <a:rPr lang="it-IT" b="0" i="0" u="none" strike="noStrike" dirty="0">
                <a:solidFill>
                  <a:srgbClr val="1B1B1B"/>
                </a:solidFill>
                <a:effectLst/>
                <a:latin typeface="Cambria" panose="02040503050406030204" pitchFamily="18" charset="0"/>
              </a:rPr>
              <a:t> </a:t>
            </a:r>
            <a:r>
              <a:rPr lang="it-IT" b="0" i="0" u="none" strike="noStrike" dirty="0" err="1">
                <a:solidFill>
                  <a:srgbClr val="1B1B1B"/>
                </a:solidFill>
                <a:effectLst/>
                <a:latin typeface="Cambria" panose="02040503050406030204" pitchFamily="18" charset="0"/>
              </a:rPr>
              <a:t>postoperatively</a:t>
            </a:r>
            <a:r>
              <a:rPr lang="it-IT" b="0" i="0" u="none" strike="noStrike" dirty="0">
                <a:solidFill>
                  <a:srgbClr val="1B1B1B"/>
                </a:solidFill>
                <a:effectLst/>
                <a:latin typeface="Cambria" panose="02040503050406030204" pitchFamily="18" charset="0"/>
              </a:rPr>
              <a:t>.</a:t>
            </a:r>
          </a:p>
          <a:p>
            <a:endParaRPr lang="it-IT" dirty="0"/>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t>18</a:t>
            </a:fld>
            <a:endParaRPr lang="it-IT" noProof="0" dirty="0"/>
          </a:p>
        </p:txBody>
      </p:sp>
    </p:spTree>
    <p:extLst>
      <p:ext uri="{BB962C8B-B14F-4D97-AF65-F5344CB8AC3E}">
        <p14:creationId xmlns:p14="http://schemas.microsoft.com/office/powerpoint/2010/main" val="1639733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 </a:t>
            </a:r>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t>25</a:t>
            </a:fld>
            <a:endParaRPr lang="it-IT" noProof="0" dirty="0"/>
          </a:p>
        </p:txBody>
      </p:sp>
    </p:spTree>
    <p:extLst>
      <p:ext uri="{BB962C8B-B14F-4D97-AF65-F5344CB8AC3E}">
        <p14:creationId xmlns:p14="http://schemas.microsoft.com/office/powerpoint/2010/main" val="3277977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
        <p:nvSpPr>
          <p:cNvPr id="11" name="Segnaposto immagine 9">
            <a:extLst>
              <a:ext uri="{FF2B5EF4-FFF2-40B4-BE49-F238E27FC236}">
                <a16:creationId xmlns:a16="http://schemas.microsoft.com/office/drawing/2014/main" id="{D1D313A2-A4D4-40DF-A0C2-C29F64168525}"/>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54DB44FF-F9B4-4E5D-9888-DD07079D4562}" type="datetime1">
              <a:rPr lang="it-IT" noProof="0" smtClean="0"/>
              <a:t>07/05/25</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3" name="Sottotitolo 2"/>
          <p:cNvSpPr>
            <a:spLocks noGrp="1"/>
          </p:cNvSpPr>
          <p:nvPr>
            <p:ph type="subTitle" idx="1"/>
          </p:nvPr>
        </p:nvSpPr>
        <p:spPr>
          <a:xfrm>
            <a:off x="1212850" y="4508500"/>
            <a:ext cx="5118100" cy="1279652"/>
          </a:xfrm>
        </p:spPr>
        <p:txBody>
          <a:bodyPr lIns="91440" rIns="91440" rtlCol="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sp>
        <p:nvSpPr>
          <p:cNvPr id="2" name="Titolo 1"/>
          <p:cNvSpPr>
            <a:spLocks noGrp="1"/>
          </p:cNvSpPr>
          <p:nvPr>
            <p:ph type="ctrTitle"/>
          </p:nvPr>
        </p:nvSpPr>
        <p:spPr>
          <a:xfrm>
            <a:off x="1212850" y="2057400"/>
            <a:ext cx="5118100" cy="1929066"/>
          </a:xfrm>
        </p:spPr>
        <p:txBody>
          <a:bodyPr rtlCol="0" anchor="b">
            <a:noAutofit/>
          </a:bodyPr>
          <a:lstStyle>
            <a:lvl1pPr algn="l">
              <a:lnSpc>
                <a:spcPct val="90000"/>
              </a:lnSpc>
              <a:defRPr sz="5400" b="1" spc="-50" baseline="0">
                <a:solidFill>
                  <a:schemeClr val="bg1"/>
                </a:solidFill>
                <a:latin typeface="+mn-lt"/>
              </a:defRPr>
            </a:lvl1pPr>
          </a:lstStyle>
          <a:p>
            <a:pPr rtl="0"/>
            <a:r>
              <a:rPr lang="it-IT" noProof="0"/>
              <a:t>Fare clic per modificare lo stile del titolo dello schema</a:t>
            </a:r>
            <a:endParaRPr lang="it-IT" noProof="0" dirty="0"/>
          </a:p>
        </p:txBody>
      </p:sp>
    </p:spTree>
    <p:extLst>
      <p:ext uri="{BB962C8B-B14F-4D97-AF65-F5344CB8AC3E}">
        <p14:creationId xmlns:p14="http://schemas.microsoft.com/office/powerpoint/2010/main" val="6727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786383"/>
            <a:ext cx="3068833" cy="2093975"/>
          </a:xfrm>
        </p:spPr>
        <p:txBody>
          <a:bodyPr rtlCol="0" anchor="b">
            <a:normAutofit/>
          </a:bodyPr>
          <a:lstStyle>
            <a:lvl1pPr>
              <a:lnSpc>
                <a:spcPct val="90000"/>
              </a:lnSpc>
              <a:defRPr sz="3600" b="0">
                <a:solidFill>
                  <a:srgbClr val="FFFFFF"/>
                </a:solidFill>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458984" y="812800"/>
            <a:ext cx="5713841" cy="4868609"/>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testo 3"/>
          <p:cNvSpPr>
            <a:spLocks noGrp="1"/>
          </p:cNvSpPr>
          <p:nvPr>
            <p:ph type="body" sz="half" idx="2" hasCustomPrompt="1"/>
          </p:nvPr>
        </p:nvSpPr>
        <p:spPr>
          <a:xfrm>
            <a:off x="1092200" y="3043050"/>
            <a:ext cx="3068832" cy="2638359"/>
          </a:xfrm>
        </p:spPr>
        <p:txBody>
          <a:bodyPr lIns="91440" rIns="91440" rtlCol="0">
            <a:normAutofit/>
          </a:bodyPr>
          <a:lstStyle>
            <a:lvl1pPr marL="0" indent="0" rtl="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dirty="0"/>
              <a:t>Fare clic per modificare gli stili del testo dello schema</a:t>
            </a:r>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251FC1-1A75-47DA-9A6E-B43CF6E86A62}" type="datetime1">
              <a:rPr lang="it-IT" noProof="0" smtClean="0"/>
              <a:t>07/05/25</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cxnSp>
        <p:nvCxnSpPr>
          <p:cNvPr id="15" name="Connecteur droit 19">
            <a:extLst>
              <a:ext uri="{FF2B5EF4-FFF2-40B4-BE49-F238E27FC236}">
                <a16:creationId xmlns:a16="http://schemas.microsoft.com/office/drawing/2014/main" id="{D84C14C5-D99C-45CD-8001-AC745F4FB49B}"/>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eur droit 19">
            <a:extLst>
              <a:ext uri="{FF2B5EF4-FFF2-40B4-BE49-F238E27FC236}">
                <a16:creationId xmlns:a16="http://schemas.microsoft.com/office/drawing/2014/main" id="{019842DD-D0AB-4E35-9AB2-7DBB6E266120}"/>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9">
            <a:extLst>
              <a:ext uri="{FF2B5EF4-FFF2-40B4-BE49-F238E27FC236}">
                <a16:creationId xmlns:a16="http://schemas.microsoft.com/office/drawing/2014/main" id="{832851A7-B301-4616-9843-9A0D06646DFD}"/>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5" name="Segnaposto piè di pagina 2">
            <a:extLst>
              <a:ext uri="{FF2B5EF4-FFF2-40B4-BE49-F238E27FC236}">
                <a16:creationId xmlns:a16="http://schemas.microsoft.com/office/drawing/2014/main" id="{82E39F50-459D-C3E1-C6CC-EA208D50E4FE}"/>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288920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B74319CE-E5CF-4FF9-86AE-7437B4FD3174}" type="datetime1">
              <a:rPr lang="it-IT" noProof="0" smtClean="0"/>
              <a:t>07/05/25</a:t>
            </a:fld>
            <a:endParaRPr lang="it-IT" noProof="0" dirty="0"/>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4" name="Segnaposto piè di pagina 2">
            <a:extLst>
              <a:ext uri="{FF2B5EF4-FFF2-40B4-BE49-F238E27FC236}">
                <a16:creationId xmlns:a16="http://schemas.microsoft.com/office/drawing/2014/main" id="{DC7E41FD-853D-F717-1775-E30235610CE8}"/>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26508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82620384-FC06-4245-8A4E-BD9C5C3038C1}" type="datetime1">
              <a:rPr lang="it-IT" noProof="0" smtClean="0"/>
              <a:t>07/05/25</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5" name="Rettangolo 4">
            <a:extLst>
              <a:ext uri="{FF2B5EF4-FFF2-40B4-BE49-F238E27FC236}">
                <a16:creationId xmlns:a16="http://schemas.microsoft.com/office/drawing/2014/main"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title"/>
          </p:nvPr>
        </p:nvSpPr>
        <p:spPr>
          <a:xfrm>
            <a:off x="1092200" y="1885125"/>
            <a:ext cx="3314700" cy="2093975"/>
          </a:xfrm>
        </p:spPr>
        <p:txBody>
          <a:bodyPr rtlCol="0" anchor="ctr">
            <a:normAutofit/>
          </a:bodyPr>
          <a:lstStyle>
            <a:lvl1pPr>
              <a:lnSpc>
                <a:spcPct val="90000"/>
              </a:lnSpc>
              <a:defRPr sz="4400" b="1">
                <a:solidFill>
                  <a:srgbClr val="FFFFFF"/>
                </a:solidFill>
                <a:latin typeface="+mn-lt"/>
              </a:defRPr>
            </a:lvl1pPr>
          </a:lstStyle>
          <a:p>
            <a:pPr rtl="0"/>
            <a:r>
              <a:rPr lang="it-IT" noProof="0"/>
              <a:t>Fare clic per modificare lo stile del titolo dello schema</a:t>
            </a:r>
            <a:endParaRPr lang="it-IT" noProof="0" dirty="0"/>
          </a:p>
        </p:txBody>
      </p:sp>
      <p:sp>
        <p:nvSpPr>
          <p:cNvPr id="18" name="Rettangolo 17">
            <a:extLst>
              <a:ext uri="{FF2B5EF4-FFF2-40B4-BE49-F238E27FC236}">
                <a16:creationId xmlns:a16="http://schemas.microsoft.com/office/drawing/2014/main"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piè di pagina 2">
            <a:extLst>
              <a:ext uri="{FF2B5EF4-FFF2-40B4-BE49-F238E27FC236}">
                <a16:creationId xmlns:a16="http://schemas.microsoft.com/office/drawing/2014/main" id="{DB5FC7EB-9809-9909-8D31-7667D27CFE29}"/>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18128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bg1"/>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97CAA8-247F-493B-9041-1EB41C0713A1}" type="datetime1">
              <a:rPr lang="it-IT" noProof="0" smtClean="0"/>
              <a:t>07/05/25</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4" name="Segnaposto piè di pagina 2">
            <a:extLst>
              <a:ext uri="{FF2B5EF4-FFF2-40B4-BE49-F238E27FC236}">
                <a16:creationId xmlns:a16="http://schemas.microsoft.com/office/drawing/2014/main" id="{F1E388EF-366D-885A-CF06-6BEFE9E1E7F6}"/>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395430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4984722" y="548355"/>
            <a:ext cx="6054846" cy="634336"/>
          </a:xfrm>
        </p:spPr>
        <p:txBody>
          <a:bodyPr rtlCol="0" anchor="ctr">
            <a:noAutofit/>
          </a:bodyPr>
          <a:lstStyle>
            <a:lvl1pPr>
              <a:lnSpc>
                <a:spcPct val="90000"/>
              </a:lnSpc>
              <a:defRPr sz="36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100833" y="1611313"/>
            <a:ext cx="6072099" cy="3755104"/>
          </a:xfrm>
        </p:spPr>
        <p:txBody>
          <a:bodyPr rtlCol="0" anchor="t">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ADCFC264-2C41-457A-9103-DFF5BC066DDD}" type="datetime1">
              <a:rPr lang="it-IT" noProof="0" smtClean="0"/>
              <a:t>07/05/25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175104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12192000" cy="3541486"/>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3068577" y="880375"/>
            <a:ext cx="6054846" cy="634336"/>
          </a:xfrm>
        </p:spPr>
        <p:txBody>
          <a:bodyPr rtlCol="0" anchor="ctr">
            <a:noAutofit/>
          </a:bodyPr>
          <a:lstStyle>
            <a:lvl1pPr algn="ctr">
              <a:lnSpc>
                <a:spcPct val="90000"/>
              </a:lnSpc>
              <a:defRPr sz="3600" b="1" i="0">
                <a:solidFill>
                  <a:schemeClr val="tx1">
                    <a:lumMod val="75000"/>
                    <a:lumOff val="25000"/>
                  </a:schemeClr>
                </a:solidFill>
                <a:latin typeface="+mn-lt"/>
              </a:defRPr>
            </a:lvl1pPr>
          </a:lstStyle>
          <a:p>
            <a:pPr rtl="0"/>
            <a:r>
              <a:rPr lang="it-IT" noProof="0"/>
              <a:t>Fare clic per modificare lo stile del titolo dello schema</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BFACEB1B-38C0-4995-A1E2-7B5FD48CA44A}" type="datetime1">
              <a:rPr lang="it-IT" noProof="0" smtClean="0"/>
              <a:t>07/05/25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9" name="Rettangolo 18">
            <a:extLst>
              <a:ext uri="{FF2B5EF4-FFF2-40B4-BE49-F238E27FC236}">
                <a16:creationId xmlns:a16="http://schemas.microsoft.com/office/drawing/2014/main"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76760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473373" y="943430"/>
            <a:ext cx="4699452"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FDD649FC-C7F2-4966-B125-333FD0271E55}" type="datetime1">
              <a:rPr lang="it-IT" noProof="0" smtClean="0"/>
              <a:t>07/05/25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0" name="Rettangolo 19">
            <a:extLst>
              <a:ext uri="{FF2B5EF4-FFF2-40B4-BE49-F238E27FC236}">
                <a16:creationId xmlns:a16="http://schemas.microsoft.com/office/drawing/2014/main" id="{EF73BF96-A07C-4AAA-A37F-65151BD22A70}"/>
              </a:ext>
            </a:extLst>
          </p:cNvPr>
          <p:cNvSpPr/>
          <p:nvPr userDrawn="1"/>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401277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518529" y="943430"/>
            <a:ext cx="4654296"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5350E5C9-4822-4828-86B2-BB987B39863B}" type="datetime1">
              <a:rPr lang="it-IT" noProof="0" smtClean="0"/>
              <a:t>07/05/25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Rettangolo 17">
            <a:extLst>
              <a:ext uri="{FF2B5EF4-FFF2-40B4-BE49-F238E27FC236}">
                <a16:creationId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49861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immagine 2"/>
          <p:cNvSpPr>
            <a:spLocks noGrp="1" noChangeAspect="1"/>
          </p:cNvSpPr>
          <p:nvPr>
            <p:ph type="pic" idx="1"/>
          </p:nvPr>
        </p:nvSpPr>
        <p:spPr>
          <a:xfrm>
            <a:off x="15" y="0"/>
            <a:ext cx="12191985" cy="4578350"/>
          </a:xfrm>
          <a:solidFill>
            <a:schemeClr val="bg1"/>
          </a:solidFill>
        </p:spPr>
        <p:txBody>
          <a:bodyPr lIns="457200" tIns="457200" rtlCol="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endParaRPr lang="it-IT" noProof="0" dirty="0"/>
          </a:p>
        </p:txBody>
      </p:sp>
      <p:sp>
        <p:nvSpPr>
          <p:cNvPr id="2" name="Titolo 1"/>
          <p:cNvSpPr>
            <a:spLocks noGrp="1"/>
          </p:cNvSpPr>
          <p:nvPr>
            <p:ph type="title"/>
          </p:nvPr>
        </p:nvSpPr>
        <p:spPr>
          <a:xfrm>
            <a:off x="1097279" y="4799362"/>
            <a:ext cx="10113645" cy="743682"/>
          </a:xfrm>
        </p:spPr>
        <p:txBody>
          <a:bodyPr tIns="0" bIns="0" rtlCol="0" anchor="b">
            <a:noAutofit/>
          </a:bodyPr>
          <a:lstStyle>
            <a:lvl1pPr algn="ctr">
              <a:defRPr sz="4400" b="1">
                <a:solidFill>
                  <a:srgbClr val="FFFFFF"/>
                </a:solidFill>
              </a:defRPr>
            </a:lvl1pPr>
          </a:lstStyle>
          <a:p>
            <a:pPr rtl="0"/>
            <a:r>
              <a:rPr lang="it-IT" noProof="0"/>
              <a:t>Fare clic per modificare lo stile del titolo dello schema</a:t>
            </a:r>
            <a:endParaRPr lang="it-IT" noProof="0" dirty="0"/>
          </a:p>
        </p:txBody>
      </p:sp>
      <p:sp>
        <p:nvSpPr>
          <p:cNvPr id="4" name="Segnaposto tes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5" name="Segnaposto data 4"/>
          <p:cNvSpPr>
            <a:spLocks noGrp="1"/>
          </p:cNvSpPr>
          <p:nvPr>
            <p:ph type="dt" sz="half" idx="10"/>
          </p:nvPr>
        </p:nvSpPr>
        <p:spPr/>
        <p:txBody>
          <a:bodyPr rtlCol="0"/>
          <a:lstStyle>
            <a:lvl1pPr>
              <a:defRPr>
                <a:solidFill>
                  <a:schemeClr val="bg1"/>
                </a:solidFill>
              </a:defRPr>
            </a:lvl1pPr>
          </a:lstStyle>
          <a:p>
            <a:pPr rtl="0"/>
            <a:fld id="{5A04164A-D1F3-464B-BA5A-A4C4D8F35ADB}" type="datetime1">
              <a:rPr lang="it-IT" noProof="0" smtClean="0"/>
              <a:t>07/05/25</a:t>
            </a:fld>
            <a:endParaRPr lang="it-IT" noProof="0" dirty="0"/>
          </a:p>
        </p:txBody>
      </p:sp>
      <p:sp>
        <p:nvSpPr>
          <p:cNvPr id="6" name="Segnaposto piè di pagina 5"/>
          <p:cNvSpPr>
            <a:spLocks noGrp="1"/>
          </p:cNvSpPr>
          <p:nvPr>
            <p:ph type="ftr" sz="quarter" idx="11"/>
          </p:nvPr>
        </p:nvSpPr>
        <p:spPr>
          <a:xfrm>
            <a:off x="1097279" y="6446838"/>
            <a:ext cx="6818262" cy="365125"/>
          </a:xfrm>
        </p:spPr>
        <p:txBody>
          <a:bodyPr rtlCol="0"/>
          <a:lstStyle>
            <a:lvl1pPr>
              <a:defRPr>
                <a:solidFill>
                  <a:schemeClr val="bg1"/>
                </a:solidFill>
              </a:defRPr>
            </a:lvl1pPr>
          </a:lstStyle>
          <a:p>
            <a:pPr rtl="0"/>
            <a:r>
              <a:rPr lang="it-IT" noProof="0" dirty="0"/>
              <a:t>Piè di pagina</a:t>
            </a:r>
          </a:p>
        </p:txBody>
      </p:sp>
      <p:sp>
        <p:nvSpPr>
          <p:cNvPr id="7" name="Segnaposto numero diapositiva 6"/>
          <p:cNvSpPr>
            <a:spLocks noGrp="1"/>
          </p:cNvSpPr>
          <p:nvPr>
            <p:ph type="sldNum" sz="quarter" idx="12"/>
          </p:nvPr>
        </p:nvSpPr>
        <p:spPr/>
        <p:txBody>
          <a:bodyPr rtlCol="0"/>
          <a:lstStyle>
            <a:lvl1pPr>
              <a:defRPr>
                <a:solidFill>
                  <a:schemeClr val="bg1"/>
                </a:solidFill>
              </a:defRPr>
            </a:lvl1pPr>
          </a:lstStyle>
          <a:p>
            <a:pPr rtl="0"/>
            <a:fld id="{3A98EE3D-8CD1-4C3F-BD1C-C98C9596463C}" type="slidenum">
              <a:rPr lang="it-IT" noProof="0" smtClean="0"/>
              <a:pPr/>
              <a:t>‹N›</a:t>
            </a:fld>
            <a:endParaRPr lang="it-IT" noProof="0" dirty="0"/>
          </a:p>
        </p:txBody>
      </p:sp>
      <p:sp>
        <p:nvSpPr>
          <p:cNvPr id="9" name="Rettangolo 8">
            <a:extLst>
              <a:ext uri="{FF2B5EF4-FFF2-40B4-BE49-F238E27FC236}">
                <a16:creationId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598695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29D1554E-7EF2-44AC-BA44-70A2B54D9DB9}" type="datetime1">
              <a:rPr lang="it-IT" noProof="0" smtClean="0"/>
              <a:t>07/05/25</a:t>
            </a:fld>
            <a:endParaRPr lang="it-IT" noProof="0" dirty="0"/>
          </a:p>
        </p:txBody>
      </p:sp>
      <p:sp>
        <p:nvSpPr>
          <p:cNvPr id="8" name="Segnaposto piè di pagina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55604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titolo">
    <p:spTree>
      <p:nvGrpSpPr>
        <p:cNvPr id="1" name=""/>
        <p:cNvGrpSpPr/>
        <p:nvPr/>
      </p:nvGrpSpPr>
      <p:grpSpPr>
        <a:xfrm>
          <a:off x="0" y="0"/>
          <a:ext cx="0" cy="0"/>
          <a:chOff x="0" y="0"/>
          <a:chExt cx="0" cy="0"/>
        </a:xfrm>
      </p:grpSpPr>
      <p:sp>
        <p:nvSpPr>
          <p:cNvPr id="13" name="Parallelogramma 14">
            <a:extLst>
              <a:ext uri="{FF2B5EF4-FFF2-40B4-BE49-F238E27FC236}">
                <a16:creationId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12" name="Rettangolo 11">
            <a:extLst>
              <a:ext uri="{FF2B5EF4-FFF2-40B4-BE49-F238E27FC236}">
                <a16:creationId xmlns:a16="http://schemas.microsoft.com/office/drawing/2014/main" id="{A7C93D4F-3003-4D58-9AFB-356A0F800F42}"/>
              </a:ext>
            </a:extLst>
          </p:cNvPr>
          <p:cNvSpPr/>
          <p:nvPr userDrawn="1"/>
        </p:nvSpPr>
        <p:spPr>
          <a:xfrm>
            <a:off x="5060941" y="0"/>
            <a:ext cx="153926"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C3F388D4-15DF-446A-91AA-72876CD48301}" type="datetime1">
              <a:rPr lang="it-IT" noProof="0" smtClean="0"/>
              <a:t>07/05/25</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2" name="Titolo 1"/>
          <p:cNvSpPr>
            <a:spLocks noGrp="1"/>
          </p:cNvSpPr>
          <p:nvPr>
            <p:ph type="ctrTitle"/>
          </p:nvPr>
        </p:nvSpPr>
        <p:spPr>
          <a:xfrm>
            <a:off x="6629400" y="758952"/>
            <a:ext cx="4526280" cy="3227514"/>
          </a:xfrm>
        </p:spPr>
        <p:txBody>
          <a:bodyPr rtlCol="0" anchor="b">
            <a:normAutofit/>
          </a:bodyPr>
          <a:lstStyle>
            <a:lvl1pPr algn="l">
              <a:lnSpc>
                <a:spcPct val="90000"/>
              </a:lnSpc>
              <a:defRPr sz="6000" b="1" spc="-50" baseline="0">
                <a:solidFill>
                  <a:srgbClr val="013D61"/>
                </a:solidFill>
                <a:latin typeface="+mn-lt"/>
              </a:defRPr>
            </a:lvl1pPr>
          </a:lstStyle>
          <a:p>
            <a:pPr rtl="0"/>
            <a:r>
              <a:rPr lang="it-IT" noProof="0" dirty="0"/>
              <a:t>Fare clic per modificare lo stile del titolo dello schema</a:t>
            </a:r>
          </a:p>
        </p:txBody>
      </p:sp>
      <p:sp>
        <p:nvSpPr>
          <p:cNvPr id="3" name="Sottotitolo 2"/>
          <p:cNvSpPr>
            <a:spLocks noGrp="1"/>
          </p:cNvSpPr>
          <p:nvPr>
            <p:ph type="subTitle" idx="1"/>
          </p:nvPr>
        </p:nvSpPr>
        <p:spPr>
          <a:xfrm>
            <a:off x="6632171" y="4508500"/>
            <a:ext cx="4526280" cy="1279652"/>
          </a:xfrm>
        </p:spPr>
        <p:txBody>
          <a:bodyPr lIns="91440" rIns="91440" rtlCol="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dirty="0"/>
              <a:t>Fare clic per modificare lo stile del sottotitolo dello schema</a:t>
            </a:r>
          </a:p>
        </p:txBody>
      </p:sp>
      <p:sp>
        <p:nvSpPr>
          <p:cNvPr id="11" name="Rettangolo 10">
            <a:extLst>
              <a:ext uri="{FF2B5EF4-FFF2-40B4-BE49-F238E27FC236}">
                <a16:creationId xmlns:a16="http://schemas.microsoft.com/office/drawing/2014/main" id="{6D3E1BBA-670B-4CAE-B839-50ADB23DDBC6}"/>
              </a:ext>
            </a:extLst>
          </p:cNvPr>
          <p:cNvSpPr/>
          <p:nvPr userDrawn="1"/>
        </p:nvSpPr>
        <p:spPr>
          <a:xfrm>
            <a:off x="4984836" y="3841"/>
            <a:ext cx="153926" cy="6858000"/>
          </a:xfrm>
          <a:prstGeom prst="rect">
            <a:avLst/>
          </a:prstGeom>
          <a:solidFill>
            <a:srgbClr val="00A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8" name="Immagine 7">
            <a:extLst>
              <a:ext uri="{FF2B5EF4-FFF2-40B4-BE49-F238E27FC236}">
                <a16:creationId xmlns:a16="http://schemas.microsoft.com/office/drawing/2014/main" id="{5D945A0D-0BC2-5D67-1B64-3021BAD7BF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938" y="0"/>
            <a:ext cx="5018088" cy="6858000"/>
          </a:xfrm>
          <a:prstGeom prst="rect">
            <a:avLst/>
          </a:prstGeom>
        </p:spPr>
      </p:pic>
    </p:spTree>
    <p:extLst>
      <p:ext uri="{BB962C8B-B14F-4D97-AF65-F5344CB8AC3E}">
        <p14:creationId xmlns:p14="http://schemas.microsoft.com/office/powerpoint/2010/main" val="6639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1346200"/>
            <a:ext cx="2448033" cy="4530725"/>
          </a:xfrm>
        </p:spPr>
        <p:txBody>
          <a:bodyPr vert="eaVert"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a:xfrm>
            <a:off x="1092200" y="1346200"/>
            <a:ext cx="7480300" cy="4530723"/>
          </a:xfrm>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1C82CFE1-3316-4B70-89C0-454FCB2AAF53}" type="datetime1">
              <a:rPr lang="it-IT" noProof="0" smtClean="0"/>
              <a:t>07/05/25</a:t>
            </a:fld>
            <a:endParaRPr lang="it-IT" noProof="0" dirty="0"/>
          </a:p>
        </p:txBody>
      </p:sp>
      <p:sp>
        <p:nvSpPr>
          <p:cNvPr id="8" name="Segnaposto piè di pagina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14" name="Rettangolo 13">
            <a:extLst>
              <a:ext uri="{FF2B5EF4-FFF2-40B4-BE49-F238E27FC236}">
                <a16:creationId xmlns:a16="http://schemas.microsoft.com/office/drawing/2014/main" id="{6B443CC6-CDCA-4595-ADAE-DCB961FF1A8E}"/>
              </a:ext>
            </a:extLst>
          </p:cNvPr>
          <p:cNvSpPr/>
          <p:nvPr userDrawn="1"/>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94068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74542C42-F0C8-417A-980A-09B6C1CD6C24}" type="datetime1">
              <a:rPr lang="it-IT" noProof="0" smtClean="0"/>
              <a:t>07/05/25</a:t>
            </a:fld>
            <a:endParaRPr lang="it-IT" noProof="0" dirty="0"/>
          </a:p>
        </p:txBody>
      </p:sp>
      <p:sp>
        <p:nvSpPr>
          <p:cNvPr id="8" name="Segnaposto piè di pagina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01827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stazione sezione">
    <p:bg>
      <p:bgPr>
        <a:solidFill>
          <a:schemeClr val="bg1"/>
        </a:solidFill>
        <a:effectLst/>
      </p:bgPr>
    </p:bg>
    <p:spTree>
      <p:nvGrpSpPr>
        <p:cNvPr id="1" name=""/>
        <p:cNvGrpSpPr/>
        <p:nvPr/>
      </p:nvGrpSpPr>
      <p:grpSpPr>
        <a:xfrm>
          <a:off x="0" y="0"/>
          <a:ext cx="0" cy="0"/>
          <a:chOff x="0" y="0"/>
          <a:chExt cx="0" cy="0"/>
        </a:xfrm>
      </p:grpSpPr>
      <p:sp>
        <p:nvSpPr>
          <p:cNvPr id="15" name="Parallelogramma 14">
            <a:extLst>
              <a:ext uri="{FF2B5EF4-FFF2-40B4-BE49-F238E27FC236}">
                <a16:creationId xmlns:a16="http://schemas.microsoft.com/office/drawing/2014/main" id="{98B82A56-7790-48EC-983D-AB8F703699B2}"/>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1D72669-6745-4AA0-A173-7F6CEB97CF08}" type="datetime1">
              <a:rPr lang="it-IT" noProof="0" smtClean="0"/>
              <a:t>07/05/25</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63119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2641599" y="3746500"/>
            <a:ext cx="8331202" cy="1308100"/>
          </a:xfrm>
        </p:spPr>
        <p:txBody>
          <a:bodyPr rtlCol="0" anchor="b" anchorCtr="0">
            <a:noAutofit/>
          </a:bodyPr>
          <a:lstStyle>
            <a:lvl1pP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2641600" y="5219700"/>
            <a:ext cx="8331201" cy="586740"/>
          </a:xfrm>
        </p:spPr>
        <p:txBody>
          <a:bodyPr lIns="91440" rIns="91440" rtlCol="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59698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Intestazione della sezione">
    <p:bg>
      <p:bgPr>
        <a:solidFill>
          <a:schemeClr val="bg1"/>
        </a:solidFill>
        <a:effectLst/>
      </p:bgPr>
    </p:bg>
    <p:spTree>
      <p:nvGrpSpPr>
        <p:cNvPr id="1" name=""/>
        <p:cNvGrpSpPr/>
        <p:nvPr/>
      </p:nvGrpSpPr>
      <p:grpSpPr>
        <a:xfrm>
          <a:off x="0" y="0"/>
          <a:ext cx="0" cy="0"/>
          <a:chOff x="0" y="0"/>
          <a:chExt cx="0" cy="0"/>
        </a:xfrm>
      </p:grpSpPr>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81A99FD-A18D-4AC6-92B0-69E29E35743B}" type="datetime1">
              <a:rPr lang="it-IT" noProof="0" smtClean="0"/>
              <a:t>07/05/25</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1930399" y="3746500"/>
            <a:ext cx="8331202" cy="1308100"/>
          </a:xfrm>
        </p:spPr>
        <p:txBody>
          <a:bodyPr rtlCol="0" anchor="b" anchorCtr="0">
            <a:noAutofit/>
          </a:bodyPr>
          <a:lstStyle>
            <a:lvl1pPr algn="ct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930400" y="5219700"/>
            <a:ext cx="8331201" cy="586740"/>
          </a:xfrm>
        </p:spPr>
        <p:txBody>
          <a:bodyPr lIns="91440" rIns="91440" rtlCol="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76648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olo 7"/>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sz="half" idx="1"/>
          </p:nvPr>
        </p:nvSpPr>
        <p:spPr>
          <a:xfrm>
            <a:off x="1097280" y="2120900"/>
            <a:ext cx="4639736" cy="3748193"/>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contenuto 3"/>
          <p:cNvSpPr>
            <a:spLocks noGrp="1"/>
          </p:cNvSpPr>
          <p:nvPr>
            <p:ph sz="half" idx="2"/>
          </p:nvPr>
        </p:nvSpPr>
        <p:spPr>
          <a:xfrm>
            <a:off x="6515944" y="2120900"/>
            <a:ext cx="4639736" cy="3748194"/>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43B79944-34CF-4A72-AC1B-909189585767}" type="datetime1">
              <a:rPr lang="it-IT" noProof="0" smtClean="0"/>
              <a:t>07/05/25</a:t>
            </a:fld>
            <a:endParaRPr lang="it-IT" noProof="0" dirty="0"/>
          </a:p>
        </p:txBody>
      </p:sp>
      <p:sp>
        <p:nvSpPr>
          <p:cNvPr id="9" name="Segnaposto piè di pagina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338797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olo 9"/>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097280" y="2057400"/>
            <a:ext cx="4639736" cy="736282"/>
          </a:xfrm>
        </p:spPr>
        <p:txBody>
          <a:bodyPr lIns="91440" rIns="91440" rtlCol="0" anchor="ctr">
            <a:noAutofit/>
          </a:bodyPr>
          <a:lstStyle>
            <a:lvl1pPr marL="0" indent="0" algn="l">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p:cNvSpPr>
            <a:spLocks noGrp="1"/>
          </p:cNvSpPr>
          <p:nvPr>
            <p:ph sz="half" idx="2"/>
          </p:nvPr>
        </p:nvSpPr>
        <p:spPr>
          <a:xfrm>
            <a:off x="1186731" y="2958274"/>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testo 4"/>
          <p:cNvSpPr>
            <a:spLocks noGrp="1"/>
          </p:cNvSpPr>
          <p:nvPr>
            <p:ph type="body" sz="quarter" idx="3"/>
          </p:nvPr>
        </p:nvSpPr>
        <p:spPr>
          <a:xfrm>
            <a:off x="6515944" y="2057400"/>
            <a:ext cx="4639736" cy="736282"/>
          </a:xfrm>
        </p:spPr>
        <p:txBody>
          <a:bodyPr lIns="91440" rIns="91440" rtlCol="0" anchor="ctr">
            <a:noAutofit/>
          </a:bodyPr>
          <a:lstStyle>
            <a:lvl1pPr marL="0" indent="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6" name="Segnaposto contenuto 5"/>
          <p:cNvSpPr>
            <a:spLocks noGrp="1"/>
          </p:cNvSpPr>
          <p:nvPr>
            <p:ph sz="quarter" idx="4"/>
          </p:nvPr>
        </p:nvSpPr>
        <p:spPr>
          <a:xfrm>
            <a:off x="6605395" y="2958273"/>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AAAF3A87-C769-4508-A602-98056DD906C2}" type="datetime1">
              <a:rPr lang="it-IT" noProof="0" smtClean="0"/>
              <a:t>07/05/25</a:t>
            </a:fld>
            <a:endParaRPr lang="it-IT" noProof="0" dirty="0"/>
          </a:p>
        </p:txBody>
      </p:sp>
      <p:sp>
        <p:nvSpPr>
          <p:cNvPr id="11" name="Segnaposto piè di pagina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r>
              <a:rPr lang="it-IT" noProof="0" dirty="0"/>
              <a:t>Piè di pagina</a:t>
            </a:r>
          </a:p>
        </p:txBody>
      </p:sp>
      <p:sp>
        <p:nvSpPr>
          <p:cNvPr id="12" name="Segnaposto numero diapositiva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1959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6" name="Segnaposto dat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5F1DB439-C8A9-45DF-AFF2-9EFA3E72C152}" type="datetime1">
              <a:rPr lang="it-IT" noProof="0" smtClean="0"/>
              <a:t>07/05/25</a:t>
            </a:fld>
            <a:endParaRPr lang="it-IT" noProof="0" dirty="0"/>
          </a:p>
        </p:txBody>
      </p:sp>
      <p:sp>
        <p:nvSpPr>
          <p:cNvPr id="7" name="Segnaposto piè di pagina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r>
              <a:rPr lang="it-IT" noProof="0" dirty="0"/>
              <a:t>Piè di pagina</a:t>
            </a:r>
          </a:p>
        </p:txBody>
      </p:sp>
      <p:sp>
        <p:nvSpPr>
          <p:cNvPr id="8" name="Segnaposto numero diapositiva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18001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DFAB8DF2-5E8E-AAC9-5CFB-04F9609C1AF6}"/>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90775C3D-C100-72AE-04FB-C04AC0D7DE43}"/>
              </a:ext>
            </a:extLst>
          </p:cNvPr>
          <p:cNvSpPr/>
          <p:nvPr userDrawn="1"/>
        </p:nvSpPr>
        <p:spPr>
          <a:xfrm>
            <a:off x="0" y="6174807"/>
            <a:ext cx="12192000" cy="683193"/>
          </a:xfrm>
          <a:prstGeom prst="rect">
            <a:avLst/>
          </a:prstGeom>
          <a:solidFill>
            <a:srgbClr val="113F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Parallelogramma 14">
            <a:extLst>
              <a:ext uri="{FF2B5EF4-FFF2-40B4-BE49-F238E27FC236}">
                <a16:creationId xmlns:a16="http://schemas.microsoft.com/office/drawing/2014/main" id="{AF082EE3-41AA-4817-A1CC-C33DDB8F675F}"/>
              </a:ext>
            </a:extLst>
          </p:cNvPr>
          <p:cNvSpPr/>
          <p:nvPr userDrawn="1"/>
        </p:nvSpPr>
        <p:spPr>
          <a:xfrm>
            <a:off x="4434494" y="-124691"/>
            <a:ext cx="2857500" cy="6299498"/>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7" name="Immagine 6">
            <a:extLst>
              <a:ext uri="{FF2B5EF4-FFF2-40B4-BE49-F238E27FC236}">
                <a16:creationId xmlns:a16="http://schemas.microsoft.com/office/drawing/2014/main" id="{B5E029AD-6703-A540-841D-BE7462E7B0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74807"/>
            <a:ext cx="3707476" cy="683193"/>
          </a:xfrm>
          <a:prstGeom prst="rect">
            <a:avLst/>
          </a:prstGeom>
        </p:spPr>
      </p:pic>
      <p:sp>
        <p:nvSpPr>
          <p:cNvPr id="9" name="Rettangolo 8">
            <a:extLst>
              <a:ext uri="{FF2B5EF4-FFF2-40B4-BE49-F238E27FC236}">
                <a16:creationId xmlns:a16="http://schemas.microsoft.com/office/drawing/2014/main" id="{D1867750-EA89-EFEA-40CB-4FA8E18FEF5A}"/>
              </a:ext>
            </a:extLst>
          </p:cNvPr>
          <p:cNvSpPr/>
          <p:nvPr userDrawn="1"/>
        </p:nvSpPr>
        <p:spPr>
          <a:xfrm rot="16200000">
            <a:off x="6073140" y="76728"/>
            <a:ext cx="45719" cy="12191999"/>
          </a:xfrm>
          <a:prstGeom prst="rect">
            <a:avLst/>
          </a:prstGeom>
          <a:solidFill>
            <a:srgbClr val="00A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01050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Parallelogramma 14">
            <a:extLst>
              <a:ext uri="{FF2B5EF4-FFF2-40B4-BE49-F238E27FC236}">
                <a16:creationId xmlns:a16="http://schemas.microsoft.com/office/drawing/2014/main" id="{D20796F3-5674-4AF5-9623-575731F82E52}"/>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Segnaposto titolo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it-IT" noProof="0" dirty="0"/>
              <a:t>Fare clic per modificare lo stile del titolo dello schema</a:t>
            </a:r>
          </a:p>
        </p:txBody>
      </p:sp>
      <p:sp>
        <p:nvSpPr>
          <p:cNvPr id="3" name="Segnaposto testo 2"/>
          <p:cNvSpPr>
            <a:spLocks noGrp="1"/>
          </p:cNvSpPr>
          <p:nvPr>
            <p:ph type="body" idx="1"/>
          </p:nvPr>
        </p:nvSpPr>
        <p:spPr>
          <a:xfrm>
            <a:off x="1216548" y="2108201"/>
            <a:ext cx="10058400" cy="3760891"/>
          </a:xfrm>
          <a:prstGeom prst="rect">
            <a:avLst/>
          </a:prstGeom>
        </p:spPr>
        <p:txBody>
          <a:bodyPr vert="horz" lIns="0" tIns="45720" rIns="0" bIns="45720" rtlCol="0">
            <a:normAutofit/>
          </a:bodyPr>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2"/>
          </p:nvPr>
        </p:nvSpPr>
        <p:spPr>
          <a:xfrm>
            <a:off x="6834126" y="6446838"/>
            <a:ext cx="258485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2CA46E8E-89D0-493E-ABBF-B63A9C819C41}" type="datetime1">
              <a:rPr lang="it-IT" noProof="0" smtClean="0"/>
              <a:t>07/05/25</a:t>
            </a:fld>
            <a:endParaRPr lang="it-IT" noProof="0" dirty="0"/>
          </a:p>
        </p:txBody>
      </p:sp>
      <p:sp>
        <p:nvSpPr>
          <p:cNvPr id="5" name="Segnaposto piè di pagina 4"/>
          <p:cNvSpPr>
            <a:spLocks noGrp="1"/>
          </p:cNvSpPr>
          <p:nvPr>
            <p:ph type="ftr" sz="quarter" idx="3"/>
          </p:nvPr>
        </p:nvSpPr>
        <p:spPr>
          <a:xfrm>
            <a:off x="1097279" y="6446838"/>
            <a:ext cx="4846321" cy="365125"/>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pPr rtl="0"/>
            <a:r>
              <a:rPr lang="it-IT" noProof="0" dirty="0"/>
              <a:t>Piè di pagina</a:t>
            </a:r>
          </a:p>
        </p:txBody>
      </p:sp>
      <p:sp>
        <p:nvSpPr>
          <p:cNvPr id="6" name="Segnaposto numero diapositiva 5"/>
          <p:cNvSpPr>
            <a:spLocks noGrp="1"/>
          </p:cNvSpPr>
          <p:nvPr>
            <p:ph type="sldNum" sz="quarter" idx="4"/>
          </p:nvPr>
        </p:nvSpPr>
        <p:spPr>
          <a:xfrm>
            <a:off x="10375670" y="6446838"/>
            <a:ext cx="780010" cy="365125"/>
          </a:xfrm>
          <a:prstGeom prst="rect">
            <a:avLst/>
          </a:prstGeom>
        </p:spPr>
        <p:txBody>
          <a:bodyPr vert="horz" lIns="91440" tIns="45720" rIns="91440" bIns="45720" rtlCol="0" anchor="ctr"/>
          <a:lstStyle>
            <a:lvl1pPr algn="r">
              <a:defRPr sz="1050">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8" name="Rettangolo 7">
            <a:extLst>
              <a:ext uri="{FF2B5EF4-FFF2-40B4-BE49-F238E27FC236}">
                <a16:creationId xmlns:a16="http://schemas.microsoft.com/office/drawing/2014/main" id="{0F25E55C-1C16-46C6-B789-A4B2BCEF8F86}"/>
              </a:ext>
            </a:extLst>
          </p:cNvPr>
          <p:cNvSpPr/>
          <p:nvPr userDrawn="1"/>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1690285712"/>
      </p:ext>
    </p:extLst>
  </p:cSld>
  <p:clrMap bg1="lt1" tx1="dk1" bg2="lt2" tx2="dk2" accent1="accent1" accent2="accent2" accent3="accent3" accent4="accent4" accent5="accent5" accent6="accent6" hlink="hlink" folHlink="folHlink"/>
  <p:sldLayoutIdLst>
    <p:sldLayoutId id="2147483706" r:id="rId1"/>
    <p:sldLayoutId id="2147483718" r:id="rId2"/>
    <p:sldLayoutId id="2147483707" r:id="rId3"/>
    <p:sldLayoutId id="2147483708" r:id="rId4"/>
    <p:sldLayoutId id="2147483719" r:id="rId5"/>
    <p:sldLayoutId id="2147483709" r:id="rId6"/>
    <p:sldLayoutId id="2147483716" r:id="rId7"/>
    <p:sldLayoutId id="2147483710" r:id="rId8"/>
    <p:sldLayoutId id="2147483711" r:id="rId9"/>
    <p:sldLayoutId id="2147483712" r:id="rId10"/>
    <p:sldLayoutId id="2147483727" r:id="rId11"/>
    <p:sldLayoutId id="2147483720" r:id="rId12"/>
    <p:sldLayoutId id="2147483721" r:id="rId13"/>
    <p:sldLayoutId id="2147483725" r:id="rId14"/>
    <p:sldLayoutId id="2147483726" r:id="rId15"/>
    <p:sldLayoutId id="2147483722" r:id="rId16"/>
    <p:sldLayoutId id="2147483723" r:id="rId17"/>
    <p:sldLayoutId id="2147483715" r:id="rId18"/>
    <p:sldLayoutId id="2147483713" r:id="rId19"/>
    <p:sldLayoutId id="2147483714" r:id="rId20"/>
  </p:sldLayoutIdLst>
  <p:hf sldNum="0" hdr="0" ftr="0" dt="0"/>
  <p:txStyles>
    <p:title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F26B43"/>
          </p15:clr>
        </p15:guide>
        <p15:guide id="2" pos="688" userDrawn="1">
          <p15:clr>
            <a:srgbClr val="F26B43"/>
          </p15:clr>
        </p15:guide>
        <p15:guide id="3" pos="7038" userDrawn="1">
          <p15:clr>
            <a:srgbClr val="F26B43"/>
          </p15:clr>
        </p15:guide>
        <p15:guide id="4" orient="horz" pos="3702" userDrawn="1">
          <p15:clr>
            <a:srgbClr val="F26B43"/>
          </p15:clr>
        </p15:guide>
        <p15:guide id="5"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hyperlink" Target="https://pmc.ncbi.nlm.nih.gov/articles/PMC7765654/#CIT0070" TargetMode="Externa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a:xfrm>
            <a:off x="6332220" y="2587752"/>
            <a:ext cx="6160770" cy="1195578"/>
          </a:xfrm>
        </p:spPr>
        <p:txBody>
          <a:bodyPr>
            <a:noAutofit/>
          </a:bodyPr>
          <a:lstStyle/>
          <a:p>
            <a:r>
              <a:rPr lang="it-IT" sz="2800" b="0" i="0" u="none" strike="noStrike" dirty="0">
                <a:solidFill>
                  <a:schemeClr val="accent1"/>
                </a:solidFill>
                <a:effectLst/>
                <a:latin typeface="Candara" panose="020E0502030303020204" pitchFamily="34" charset="0"/>
              </a:rPr>
              <a:t>SARCOPENIA, </a:t>
            </a:r>
            <a:br>
              <a:rPr lang="it-IT" sz="2800" b="0" i="0" u="none" strike="noStrike" dirty="0">
                <a:solidFill>
                  <a:schemeClr val="accent1"/>
                </a:solidFill>
                <a:effectLst/>
                <a:latin typeface="Candara" panose="020E0502030303020204" pitchFamily="34" charset="0"/>
              </a:rPr>
            </a:br>
            <a:r>
              <a:rPr lang="it-IT" sz="2800" b="0" i="0" u="none" strike="noStrike" dirty="0">
                <a:solidFill>
                  <a:schemeClr val="accent1"/>
                </a:solidFill>
                <a:effectLst/>
                <a:latin typeface="Candara" panose="020E0502030303020204" pitchFamily="34" charset="0"/>
              </a:rPr>
              <a:t>QUALITÀ DEL CALOPONDERALE, </a:t>
            </a:r>
            <a:br>
              <a:rPr lang="it-IT" sz="2800" b="0" i="0" u="none" strike="noStrike" dirty="0">
                <a:solidFill>
                  <a:schemeClr val="accent1"/>
                </a:solidFill>
                <a:effectLst/>
                <a:latin typeface="Candara" panose="020E0502030303020204" pitchFamily="34" charset="0"/>
              </a:rPr>
            </a:br>
            <a:r>
              <a:rPr lang="it-IT" sz="2800" b="0" i="0" u="none" strike="noStrike" dirty="0">
                <a:solidFill>
                  <a:schemeClr val="accent1"/>
                </a:solidFill>
                <a:effectLst/>
                <a:latin typeface="Candara" panose="020E0502030303020204" pitchFamily="34" charset="0"/>
              </a:rPr>
              <a:t>IMPATTO SUL WEIGHT REGAIN</a:t>
            </a:r>
            <a:br>
              <a:rPr lang="it-IT" sz="2400" b="0" i="0" u="none" strike="noStrike" dirty="0">
                <a:solidFill>
                  <a:schemeClr val="accent1"/>
                </a:solidFill>
                <a:effectLst/>
                <a:latin typeface="Candara" panose="020E0502030303020204" pitchFamily="34" charset="0"/>
              </a:rPr>
            </a:br>
            <a:br>
              <a:rPr lang="it-IT" sz="2400" b="0" i="0" u="none" strike="noStrike" dirty="0">
                <a:solidFill>
                  <a:schemeClr val="accent1"/>
                </a:solidFill>
                <a:effectLst/>
                <a:latin typeface="Candara" panose="020E0502030303020204" pitchFamily="34" charset="0"/>
              </a:rPr>
            </a:br>
            <a:br>
              <a:rPr lang="it-IT" sz="2400" b="0" i="0" u="none" strike="noStrike" dirty="0">
                <a:solidFill>
                  <a:schemeClr val="accent1"/>
                </a:solidFill>
                <a:effectLst/>
                <a:latin typeface="Candara" panose="020E0502030303020204" pitchFamily="34" charset="0"/>
              </a:rPr>
            </a:br>
            <a:br>
              <a:rPr lang="it-IT" sz="2400" b="0" i="0" u="none" strike="noStrike" dirty="0">
                <a:solidFill>
                  <a:schemeClr val="accent1"/>
                </a:solidFill>
                <a:effectLst/>
                <a:latin typeface="Candara" panose="020E0502030303020204" pitchFamily="34" charset="0"/>
              </a:rPr>
            </a:br>
            <a:r>
              <a:rPr lang="it-IT" sz="2400" b="0" i="0" u="none" strike="noStrike" dirty="0">
                <a:solidFill>
                  <a:schemeClr val="accent1"/>
                </a:solidFill>
                <a:effectLst/>
                <a:latin typeface="Candara" panose="020E0502030303020204" pitchFamily="34" charset="0"/>
              </a:rPr>
              <a:t>Roberta Maria Isernia</a:t>
            </a:r>
            <a:endParaRPr lang="it-IT" sz="2400" dirty="0">
              <a:solidFill>
                <a:schemeClr val="accent1"/>
              </a:solidFill>
              <a:latin typeface="Candara" panose="020E0502030303020204" pitchFamily="34" charset="0"/>
            </a:endParaRPr>
          </a:p>
        </p:txBody>
      </p:sp>
      <p:sp>
        <p:nvSpPr>
          <p:cNvPr id="4" name="Sottotitolo 3">
            <a:extLst>
              <a:ext uri="{FF2B5EF4-FFF2-40B4-BE49-F238E27FC236}">
                <a16:creationId xmlns:a16="http://schemas.microsoft.com/office/drawing/2014/main" id="{91A9603A-D223-47EF-B35B-86424F3280CA}"/>
              </a:ext>
            </a:extLst>
          </p:cNvPr>
          <p:cNvSpPr>
            <a:spLocks noGrp="1"/>
          </p:cNvSpPr>
          <p:nvPr>
            <p:ph type="subTitle" idx="1"/>
          </p:nvPr>
        </p:nvSpPr>
        <p:spPr>
          <a:xfrm>
            <a:off x="5374871" y="5148326"/>
            <a:ext cx="4526280" cy="1279652"/>
          </a:xfrm>
        </p:spPr>
        <p:txBody>
          <a:bodyPr>
            <a:normAutofit fontScale="77500" lnSpcReduction="20000"/>
          </a:bodyPr>
          <a:lstStyle/>
          <a:p>
            <a:r>
              <a:rPr lang="it-IT" sz="2800" i="1" cap="none" dirty="0">
                <a:solidFill>
                  <a:srgbClr val="CE866F"/>
                </a:solidFill>
                <a:effectLst/>
                <a:latin typeface="URWPalladioL"/>
              </a:rPr>
              <a:t>National Institute Of </a:t>
            </a:r>
            <a:r>
              <a:rPr lang="it-IT" sz="2800" i="1" cap="none" dirty="0" err="1">
                <a:solidFill>
                  <a:srgbClr val="CE866F"/>
                </a:solidFill>
                <a:effectLst/>
                <a:latin typeface="URWPalladioL"/>
              </a:rPr>
              <a:t>Gastroenterology</a:t>
            </a:r>
            <a:r>
              <a:rPr lang="it-IT" sz="2800" i="1" cap="none" dirty="0">
                <a:solidFill>
                  <a:srgbClr val="CE866F"/>
                </a:solidFill>
                <a:latin typeface="URWPalladioL"/>
              </a:rPr>
              <a:t> </a:t>
            </a:r>
            <a:r>
              <a:rPr lang="it-IT" sz="2800" i="1" cap="none" dirty="0" err="1">
                <a:solidFill>
                  <a:srgbClr val="CE866F"/>
                </a:solidFill>
                <a:effectLst/>
                <a:latin typeface="URWPalladioL"/>
              </a:rPr>
              <a:t>IRCCS“Saverio</a:t>
            </a:r>
            <a:r>
              <a:rPr lang="it-IT" sz="2800" i="1" cap="none" dirty="0">
                <a:solidFill>
                  <a:srgbClr val="CE866F"/>
                </a:solidFill>
                <a:effectLst/>
                <a:latin typeface="URWPalladioL"/>
              </a:rPr>
              <a:t> De Bellis” Castellana Grotte, </a:t>
            </a:r>
            <a:r>
              <a:rPr lang="it-IT" sz="2800" i="1" cap="none" dirty="0" err="1">
                <a:solidFill>
                  <a:srgbClr val="CE866F"/>
                </a:solidFill>
                <a:effectLst/>
                <a:latin typeface="URWPalladioL"/>
              </a:rPr>
              <a:t>Italy</a:t>
            </a:r>
            <a:r>
              <a:rPr lang="it-IT" sz="2800" i="1" cap="none" dirty="0">
                <a:solidFill>
                  <a:srgbClr val="CE866F"/>
                </a:solidFill>
                <a:effectLst/>
                <a:latin typeface="URWPalladioL"/>
              </a:rPr>
              <a:t> </a:t>
            </a:r>
            <a:endParaRPr lang="it-IT" sz="3200" i="1" cap="none" dirty="0">
              <a:solidFill>
                <a:srgbClr val="CE866F"/>
              </a:solidFill>
            </a:endParaRPr>
          </a:p>
          <a:p>
            <a:endParaRPr lang="it-IT" sz="2800" b="1" dirty="0">
              <a:solidFill>
                <a:srgbClr val="00ACB6"/>
              </a:solidFill>
            </a:endParaRPr>
          </a:p>
        </p:txBody>
      </p:sp>
      <p:pic>
        <p:nvPicPr>
          <p:cNvPr id="2" name="Immagine 1">
            <a:extLst>
              <a:ext uri="{FF2B5EF4-FFF2-40B4-BE49-F238E27FC236}">
                <a16:creationId xmlns:a16="http://schemas.microsoft.com/office/drawing/2014/main" id="{A1E42654-B3F2-4E51-8AB9-5EBD9BBC6EB2}"/>
              </a:ext>
            </a:extLst>
          </p:cNvPr>
          <p:cNvPicPr>
            <a:picLocks noChangeAspect="1"/>
          </p:cNvPicPr>
          <p:nvPr/>
        </p:nvPicPr>
        <p:blipFill>
          <a:blip r:embed="rId2"/>
          <a:stretch>
            <a:fillRect/>
          </a:stretch>
        </p:blipFill>
        <p:spPr>
          <a:xfrm>
            <a:off x="10314986" y="5148326"/>
            <a:ext cx="1686929" cy="1686929"/>
          </a:xfrm>
          <a:prstGeom prst="rect">
            <a:avLst/>
          </a:prstGeom>
        </p:spPr>
      </p:pic>
    </p:spTree>
    <p:extLst>
      <p:ext uri="{BB962C8B-B14F-4D97-AF65-F5344CB8AC3E}">
        <p14:creationId xmlns:p14="http://schemas.microsoft.com/office/powerpoint/2010/main" val="47115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F39F360-D461-4283-F108-8DCFE3CA400F}"/>
              </a:ext>
            </a:extLst>
          </p:cNvPr>
          <p:cNvSpPr txBox="1"/>
          <p:nvPr/>
        </p:nvSpPr>
        <p:spPr>
          <a:xfrm>
            <a:off x="335490" y="449317"/>
            <a:ext cx="6096000" cy="3477875"/>
          </a:xfrm>
          <a:prstGeom prst="rect">
            <a:avLst/>
          </a:prstGeom>
          <a:noFill/>
        </p:spPr>
        <p:txBody>
          <a:bodyPr wrap="square">
            <a:spAutoFit/>
          </a:bodyPr>
          <a:lstStyle/>
          <a:p>
            <a:pPr algn="just"/>
            <a:r>
              <a:rPr lang="it-IT" sz="2000" dirty="0" err="1">
                <a:effectLst/>
              </a:rPr>
              <a:t>This</a:t>
            </a:r>
            <a:r>
              <a:rPr lang="it-IT" sz="2000" dirty="0">
                <a:effectLst/>
              </a:rPr>
              <a:t> study </a:t>
            </a:r>
            <a:r>
              <a:rPr lang="it-IT" sz="2000" dirty="0" err="1">
                <a:effectLst/>
              </a:rPr>
              <a:t>provides</a:t>
            </a:r>
            <a:r>
              <a:rPr lang="it-IT" sz="2000" dirty="0">
                <a:effectLst/>
              </a:rPr>
              <a:t> </a:t>
            </a:r>
            <a:r>
              <a:rPr lang="it-IT" sz="2000" dirty="0" err="1">
                <a:effectLst/>
              </a:rPr>
              <a:t>evidence</a:t>
            </a:r>
            <a:r>
              <a:rPr lang="it-IT" sz="2000" dirty="0">
                <a:effectLst/>
              </a:rPr>
              <a:t> </a:t>
            </a:r>
            <a:r>
              <a:rPr lang="it-IT" sz="2000" dirty="0" err="1">
                <a:effectLst/>
              </a:rPr>
              <a:t>that</a:t>
            </a:r>
            <a:r>
              <a:rPr lang="it-IT" sz="2000" dirty="0">
                <a:effectLst/>
              </a:rPr>
              <a:t> RYGB </a:t>
            </a:r>
            <a:r>
              <a:rPr lang="it-IT" sz="2000" dirty="0" err="1">
                <a:effectLst/>
              </a:rPr>
              <a:t>patients</a:t>
            </a:r>
            <a:r>
              <a:rPr lang="it-IT" sz="2000" dirty="0">
                <a:effectLst/>
              </a:rPr>
              <a:t> are </a:t>
            </a:r>
            <a:r>
              <a:rPr lang="it-IT" sz="2000" dirty="0" err="1">
                <a:effectLst/>
              </a:rPr>
              <a:t>not</a:t>
            </a:r>
            <a:r>
              <a:rPr lang="it-IT" sz="2000" dirty="0">
                <a:effectLst/>
              </a:rPr>
              <a:t> </a:t>
            </a:r>
            <a:r>
              <a:rPr lang="it-IT" sz="2000" dirty="0" err="1">
                <a:effectLst/>
              </a:rPr>
              <a:t>dis-advantaged</a:t>
            </a:r>
            <a:r>
              <a:rPr lang="it-IT" sz="2000" dirty="0">
                <a:effectLst/>
              </a:rPr>
              <a:t> by a </a:t>
            </a:r>
            <a:r>
              <a:rPr lang="it-IT" sz="2000" dirty="0" err="1">
                <a:effectLst/>
              </a:rPr>
              <a:t>disproportionately</a:t>
            </a:r>
            <a:r>
              <a:rPr lang="it-IT" sz="2000" dirty="0">
                <a:effectLst/>
              </a:rPr>
              <a:t> low post-surgery REE or </a:t>
            </a:r>
            <a:r>
              <a:rPr lang="it-IT" sz="2000" dirty="0" err="1">
                <a:effectLst/>
              </a:rPr>
              <a:t>loss</a:t>
            </a:r>
            <a:r>
              <a:rPr lang="it-IT" sz="2000" dirty="0">
                <a:effectLst/>
              </a:rPr>
              <a:t> of FFM </a:t>
            </a:r>
            <a:r>
              <a:rPr lang="it-IT" sz="2000" dirty="0" err="1">
                <a:effectLst/>
              </a:rPr>
              <a:t>compared</a:t>
            </a:r>
            <a:r>
              <a:rPr lang="it-IT" sz="2000" dirty="0">
                <a:effectLst/>
              </a:rPr>
              <a:t> with a non-</a:t>
            </a:r>
            <a:r>
              <a:rPr lang="it-IT" sz="2000" dirty="0" err="1">
                <a:effectLst/>
              </a:rPr>
              <a:t>operated</a:t>
            </a:r>
            <a:r>
              <a:rPr lang="it-IT" sz="2000" dirty="0">
                <a:effectLst/>
              </a:rPr>
              <a:t>, weight-</a:t>
            </a:r>
            <a:r>
              <a:rPr lang="it-IT" sz="2000" dirty="0" err="1">
                <a:effectLst/>
              </a:rPr>
              <a:t>stable</a:t>
            </a:r>
            <a:r>
              <a:rPr lang="it-IT" sz="2000" dirty="0">
                <a:effectLst/>
              </a:rPr>
              <a:t>, CON group </a:t>
            </a:r>
            <a:r>
              <a:rPr lang="it-IT" sz="2000" dirty="0" err="1">
                <a:effectLst/>
              </a:rPr>
              <a:t>at</a:t>
            </a:r>
            <a:r>
              <a:rPr lang="it-IT" sz="2000" dirty="0">
                <a:effectLst/>
              </a:rPr>
              <a:t> 1, 2, or 5 </a:t>
            </a:r>
            <a:r>
              <a:rPr lang="it-IT" sz="2000" dirty="0" err="1">
                <a:effectLst/>
              </a:rPr>
              <a:t>years</a:t>
            </a:r>
            <a:r>
              <a:rPr lang="it-IT" sz="2000" dirty="0">
                <a:effectLst/>
              </a:rPr>
              <a:t> post-RYGB surgery. </a:t>
            </a:r>
            <a:r>
              <a:rPr lang="it-IT" sz="2000" dirty="0" err="1">
                <a:effectLst/>
              </a:rPr>
              <a:t>Rather</a:t>
            </a:r>
            <a:r>
              <a:rPr lang="it-IT" sz="2000" dirty="0">
                <a:effectLst/>
              </a:rPr>
              <a:t>, RYGB body </a:t>
            </a:r>
            <a:r>
              <a:rPr lang="it-IT" sz="2000" dirty="0" err="1">
                <a:effectLst/>
              </a:rPr>
              <a:t>composition</a:t>
            </a:r>
            <a:r>
              <a:rPr lang="it-IT" sz="2000" dirty="0">
                <a:effectLst/>
              </a:rPr>
              <a:t> </a:t>
            </a:r>
            <a:r>
              <a:rPr lang="it-IT" sz="2000" dirty="0" err="1">
                <a:effectLst/>
              </a:rPr>
              <a:t>favored</a:t>
            </a:r>
            <a:r>
              <a:rPr lang="it-IT" sz="2000" dirty="0">
                <a:effectLst/>
              </a:rPr>
              <a:t> </a:t>
            </a:r>
            <a:r>
              <a:rPr lang="it-IT" sz="2000" dirty="0" err="1">
                <a:effectLst/>
              </a:rPr>
              <a:t>higher</a:t>
            </a:r>
            <a:r>
              <a:rPr lang="it-IT" sz="2000" dirty="0">
                <a:effectLst/>
              </a:rPr>
              <a:t> REE </a:t>
            </a:r>
            <a:r>
              <a:rPr lang="it-IT" sz="2000" dirty="0" err="1">
                <a:effectLst/>
              </a:rPr>
              <a:t>compared</a:t>
            </a:r>
            <a:r>
              <a:rPr lang="it-IT" sz="2000" dirty="0">
                <a:effectLst/>
              </a:rPr>
              <a:t> with </a:t>
            </a:r>
            <a:r>
              <a:rPr lang="it-IT" sz="2000" dirty="0" err="1">
                <a:effectLst/>
              </a:rPr>
              <a:t>anthropometrically</a:t>
            </a:r>
            <a:r>
              <a:rPr lang="it-IT" sz="2000" dirty="0">
                <a:effectLst/>
              </a:rPr>
              <a:t> </a:t>
            </a:r>
            <a:r>
              <a:rPr lang="it-IT" sz="2000" dirty="0" err="1">
                <a:effectLst/>
              </a:rPr>
              <a:t>similar</a:t>
            </a:r>
            <a:r>
              <a:rPr lang="it-IT" sz="2000" dirty="0">
                <a:effectLst/>
              </a:rPr>
              <a:t> controls. The </a:t>
            </a:r>
            <a:r>
              <a:rPr lang="it-IT" sz="2000" dirty="0" err="1">
                <a:effectLst/>
              </a:rPr>
              <a:t>metabolic</a:t>
            </a:r>
            <a:r>
              <a:rPr lang="it-IT" sz="2000" dirty="0">
                <a:effectLst/>
              </a:rPr>
              <a:t> </a:t>
            </a:r>
            <a:r>
              <a:rPr lang="it-IT" sz="2000" dirty="0" err="1">
                <a:effectLst/>
              </a:rPr>
              <a:t>contribution</a:t>
            </a:r>
            <a:r>
              <a:rPr lang="it-IT" sz="2000" dirty="0">
                <a:effectLst/>
              </a:rPr>
              <a:t> of ~ 1.3–2.2 kg </a:t>
            </a:r>
            <a:r>
              <a:rPr lang="it-IT" sz="2000" dirty="0" err="1">
                <a:effectLst/>
              </a:rPr>
              <a:t>less</a:t>
            </a:r>
            <a:r>
              <a:rPr lang="it-IT" sz="2000" dirty="0">
                <a:effectLst/>
              </a:rPr>
              <a:t> SM (~ 16–25 kcal/day) </a:t>
            </a:r>
            <a:r>
              <a:rPr lang="it-IT" sz="2000" dirty="0" err="1">
                <a:effectLst/>
              </a:rPr>
              <a:t>is</a:t>
            </a:r>
            <a:r>
              <a:rPr lang="it-IT" sz="2000" dirty="0">
                <a:effectLst/>
              </a:rPr>
              <a:t> more </a:t>
            </a:r>
            <a:r>
              <a:rPr lang="it-IT" sz="2000" dirty="0" err="1">
                <a:effectLst/>
              </a:rPr>
              <a:t>than</a:t>
            </a:r>
            <a:r>
              <a:rPr lang="it-IT" sz="2000" dirty="0">
                <a:effectLst/>
              </a:rPr>
              <a:t> offset by </a:t>
            </a:r>
            <a:r>
              <a:rPr lang="it-IT" sz="2000" dirty="0" err="1">
                <a:effectLst/>
              </a:rPr>
              <a:t>larger</a:t>
            </a:r>
            <a:r>
              <a:rPr lang="it-IT" sz="2000" dirty="0">
                <a:effectLst/>
              </a:rPr>
              <a:t> </a:t>
            </a:r>
            <a:r>
              <a:rPr lang="it-IT" sz="2000" dirty="0" err="1">
                <a:effectLst/>
              </a:rPr>
              <a:t>abdominal</a:t>
            </a:r>
            <a:r>
              <a:rPr lang="it-IT" sz="2000" dirty="0">
                <a:effectLst/>
              </a:rPr>
              <a:t> </a:t>
            </a:r>
            <a:r>
              <a:rPr lang="it-IT" sz="2000" dirty="0" err="1">
                <a:effectLst/>
              </a:rPr>
              <a:t>organs</a:t>
            </a:r>
            <a:r>
              <a:rPr lang="it-IT" sz="2000" dirty="0">
                <a:effectLst/>
              </a:rPr>
              <a:t> (0.36–0.47 kg; ~ 90–115 kcal/day). In </a:t>
            </a:r>
            <a:r>
              <a:rPr lang="it-IT" sz="2000" dirty="0" err="1">
                <a:effectLst/>
              </a:rPr>
              <a:t>view</a:t>
            </a:r>
            <a:r>
              <a:rPr lang="it-IT" sz="2000" dirty="0">
                <a:effectLst/>
              </a:rPr>
              <a:t> of </a:t>
            </a:r>
            <a:r>
              <a:rPr lang="it-IT" sz="2000" dirty="0" err="1">
                <a:effectLst/>
              </a:rPr>
              <a:t>these</a:t>
            </a:r>
            <a:r>
              <a:rPr lang="it-IT" sz="2000" dirty="0">
                <a:effectLst/>
              </a:rPr>
              <a:t> </a:t>
            </a:r>
            <a:r>
              <a:rPr lang="it-IT" sz="2000" dirty="0" err="1">
                <a:effectLst/>
              </a:rPr>
              <a:t>results</a:t>
            </a:r>
            <a:r>
              <a:rPr lang="it-IT" sz="2000" dirty="0">
                <a:effectLst/>
              </a:rPr>
              <a:t>, the </a:t>
            </a:r>
            <a:r>
              <a:rPr lang="it-IT" sz="2000" dirty="0" err="1">
                <a:effectLst/>
              </a:rPr>
              <a:t>role</a:t>
            </a:r>
            <a:r>
              <a:rPr lang="it-IT" sz="2000" dirty="0">
                <a:effectLst/>
              </a:rPr>
              <a:t> of a </a:t>
            </a:r>
            <a:r>
              <a:rPr lang="it-IT" sz="2000" dirty="0" err="1">
                <a:effectLst/>
              </a:rPr>
              <a:t>reduced</a:t>
            </a:r>
            <a:r>
              <a:rPr lang="it-IT" sz="2000" dirty="0">
                <a:effectLst/>
              </a:rPr>
              <a:t> REE in weight </a:t>
            </a:r>
            <a:r>
              <a:rPr lang="it-IT" sz="2000" dirty="0" err="1">
                <a:effectLst/>
              </a:rPr>
              <a:t>regain</a:t>
            </a:r>
            <a:r>
              <a:rPr lang="it-IT" sz="2000" dirty="0">
                <a:effectLst/>
              </a:rPr>
              <a:t> after RYGB surgery </a:t>
            </a:r>
            <a:r>
              <a:rPr lang="it-IT" sz="2000" dirty="0" err="1">
                <a:effectLst/>
              </a:rPr>
              <a:t>is</a:t>
            </a:r>
            <a:r>
              <a:rPr lang="it-IT" sz="2000" dirty="0">
                <a:effectLst/>
              </a:rPr>
              <a:t> </a:t>
            </a:r>
            <a:r>
              <a:rPr lang="it-IT" sz="2000" dirty="0" err="1">
                <a:effectLst/>
              </a:rPr>
              <a:t>questionable</a:t>
            </a:r>
            <a:r>
              <a:rPr lang="it-IT" sz="2000" dirty="0">
                <a:effectLst/>
              </a:rPr>
              <a:t>. </a:t>
            </a:r>
            <a:endParaRPr lang="it-IT" sz="2000" dirty="0"/>
          </a:p>
        </p:txBody>
      </p:sp>
      <p:pic>
        <p:nvPicPr>
          <p:cNvPr id="6" name="Immagine 5">
            <a:extLst>
              <a:ext uri="{FF2B5EF4-FFF2-40B4-BE49-F238E27FC236}">
                <a16:creationId xmlns:a16="http://schemas.microsoft.com/office/drawing/2014/main" id="{9362CB02-5251-4D84-58CD-634F9DCA1B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042849" y="1880807"/>
            <a:ext cx="2560977" cy="6062721"/>
          </a:xfrm>
          <a:prstGeom prst="rect">
            <a:avLst/>
          </a:prstGeom>
        </p:spPr>
      </p:pic>
    </p:spTree>
    <p:extLst>
      <p:ext uri="{BB962C8B-B14F-4D97-AF65-F5344CB8AC3E}">
        <p14:creationId xmlns:p14="http://schemas.microsoft.com/office/powerpoint/2010/main" val="2311111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EA081D-F7BC-8A8E-A36B-F58FED27AA00}"/>
              </a:ext>
            </a:extLst>
          </p:cNvPr>
          <p:cNvSpPr>
            <a:spLocks noGrp="1"/>
          </p:cNvSpPr>
          <p:nvPr>
            <p:ph type="title"/>
          </p:nvPr>
        </p:nvSpPr>
        <p:spPr>
          <a:xfrm>
            <a:off x="1103630" y="160020"/>
            <a:ext cx="3068833" cy="1154431"/>
          </a:xfrm>
        </p:spPr>
        <p:txBody>
          <a:bodyPr/>
          <a:lstStyle/>
          <a:p>
            <a:r>
              <a:rPr lang="it-IT" dirty="0"/>
              <a:t>Importanza del follow-up</a:t>
            </a:r>
          </a:p>
        </p:txBody>
      </p:sp>
      <p:sp>
        <p:nvSpPr>
          <p:cNvPr id="3" name="Segnaposto contenuto 2">
            <a:extLst>
              <a:ext uri="{FF2B5EF4-FFF2-40B4-BE49-F238E27FC236}">
                <a16:creationId xmlns:a16="http://schemas.microsoft.com/office/drawing/2014/main" id="{65BB4146-F7FF-F61B-95A8-90E41868FD54}"/>
              </a:ext>
            </a:extLst>
          </p:cNvPr>
          <p:cNvSpPr>
            <a:spLocks noGrp="1"/>
          </p:cNvSpPr>
          <p:nvPr>
            <p:ph idx="1"/>
          </p:nvPr>
        </p:nvSpPr>
        <p:spPr/>
        <p:txBody>
          <a:bodyPr>
            <a:noAutofit/>
          </a:bodyPr>
          <a:lstStyle/>
          <a:p>
            <a:r>
              <a:rPr lang="it-IT" dirty="0"/>
              <a:t>Difficile riconciliare tutti gli studi longitudinali e i </a:t>
            </a:r>
            <a:r>
              <a:rPr lang="it-IT" i="1" dirty="0"/>
              <a:t>cross </a:t>
            </a:r>
            <a:r>
              <a:rPr lang="it-IT" i="1" dirty="0" err="1"/>
              <a:t>sectiona</a:t>
            </a:r>
            <a:r>
              <a:rPr lang="it-IT" dirty="0" err="1"/>
              <a:t>l</a:t>
            </a:r>
            <a:r>
              <a:rPr lang="it-IT" dirty="0"/>
              <a:t> che riportano gli adattamenti metabolici. </a:t>
            </a:r>
          </a:p>
          <a:p>
            <a:r>
              <a:rPr lang="it-IT" dirty="0"/>
              <a:t>Diverse misurazioni.</a:t>
            </a:r>
          </a:p>
          <a:p>
            <a:r>
              <a:rPr lang="it-IT" dirty="0"/>
              <a:t>Stato di idratazione.</a:t>
            </a:r>
          </a:p>
          <a:p>
            <a:r>
              <a:rPr lang="it-IT" dirty="0"/>
              <a:t>Diversi calcoli di rapporti tra le composizioni corporee.</a:t>
            </a:r>
          </a:p>
          <a:p>
            <a:r>
              <a:rPr lang="it-IT" dirty="0"/>
              <a:t>La diversità dei requisiti energetici dei vari tessuti.</a:t>
            </a:r>
          </a:p>
          <a:p>
            <a:r>
              <a:rPr lang="it-IT" dirty="0"/>
              <a:t>Influenze ormonali.</a:t>
            </a:r>
          </a:p>
          <a:p>
            <a:r>
              <a:rPr lang="it-IT" dirty="0"/>
              <a:t> La massa dell'organo calcolata dal volume dell'organo usa  una densità costante che può essere discutibile in obesità severa dove l'infiltrazione di grasso ectopico è comune.</a:t>
            </a:r>
            <a:br>
              <a:rPr lang="it-IT" dirty="0"/>
            </a:br>
            <a:endParaRPr lang="it-IT" dirty="0"/>
          </a:p>
        </p:txBody>
      </p:sp>
      <p:sp>
        <p:nvSpPr>
          <p:cNvPr id="5" name="Segnaposto testo 4">
            <a:extLst>
              <a:ext uri="{FF2B5EF4-FFF2-40B4-BE49-F238E27FC236}">
                <a16:creationId xmlns:a16="http://schemas.microsoft.com/office/drawing/2014/main" id="{D5862F59-D885-D7FA-C6F0-1E08DCDC3BC1}"/>
              </a:ext>
            </a:extLst>
          </p:cNvPr>
          <p:cNvSpPr>
            <a:spLocks noGrp="1"/>
          </p:cNvSpPr>
          <p:nvPr>
            <p:ph type="body" sz="half" idx="2"/>
          </p:nvPr>
        </p:nvSpPr>
        <p:spPr>
          <a:xfrm>
            <a:off x="1280160" y="1314452"/>
            <a:ext cx="2423160" cy="4469128"/>
          </a:xfrm>
        </p:spPr>
        <p:style>
          <a:lnRef idx="2">
            <a:schemeClr val="accent2"/>
          </a:lnRef>
          <a:fillRef idx="1">
            <a:schemeClr val="lt1"/>
          </a:fillRef>
          <a:effectRef idx="0">
            <a:schemeClr val="accent2"/>
          </a:effectRef>
          <a:fontRef idx="minor">
            <a:schemeClr val="dk1"/>
          </a:fontRef>
        </p:style>
        <p:txBody>
          <a:bodyPr>
            <a:normAutofit/>
          </a:bodyPr>
          <a:lstStyle/>
          <a:p>
            <a:pPr algn="ctr"/>
            <a:endParaRPr lang="it-IT" sz="1800" b="1" dirty="0">
              <a:solidFill>
                <a:srgbClr val="002060"/>
              </a:solidFill>
              <a:effectLst>
                <a:outerShdw blurRad="38100" dist="38100" dir="2700000" algn="tl">
                  <a:srgbClr val="000000">
                    <a:alpha val="43137"/>
                  </a:srgbClr>
                </a:outerShdw>
              </a:effectLst>
              <a:latin typeface="Candara" pitchFamily="34" charset="0"/>
            </a:endParaRPr>
          </a:p>
          <a:p>
            <a:pPr algn="ctr"/>
            <a:r>
              <a:rPr lang="it-IT" sz="1800" b="1" dirty="0">
                <a:solidFill>
                  <a:schemeClr val="tx2"/>
                </a:solidFill>
                <a:effectLst>
                  <a:outerShdw blurRad="38100" dist="38100" dir="2700000" algn="tl">
                    <a:srgbClr val="000000">
                      <a:alpha val="43137"/>
                    </a:srgbClr>
                  </a:outerShdw>
                </a:effectLst>
                <a:latin typeface="Candara" pitchFamily="34" charset="0"/>
              </a:rPr>
              <a:t>Chirurgo </a:t>
            </a:r>
            <a:r>
              <a:rPr lang="it-IT" sz="1800" b="1" dirty="0" err="1">
                <a:solidFill>
                  <a:schemeClr val="tx2"/>
                </a:solidFill>
                <a:effectLst>
                  <a:outerShdw blurRad="38100" dist="38100" dir="2700000" algn="tl">
                    <a:srgbClr val="000000">
                      <a:alpha val="43137"/>
                    </a:srgbClr>
                  </a:outerShdw>
                </a:effectLst>
                <a:latin typeface="Candara" pitchFamily="34" charset="0"/>
              </a:rPr>
              <a:t>bariatrico</a:t>
            </a:r>
            <a:br>
              <a:rPr lang="it-IT" sz="1800" b="1" dirty="0">
                <a:solidFill>
                  <a:schemeClr val="tx2"/>
                </a:solidFill>
                <a:effectLst>
                  <a:outerShdw blurRad="38100" dist="38100" dir="2700000" algn="tl">
                    <a:srgbClr val="000000">
                      <a:alpha val="43137"/>
                    </a:srgbClr>
                  </a:outerShdw>
                </a:effectLst>
                <a:latin typeface="Candara" pitchFamily="34" charset="0"/>
              </a:rPr>
            </a:br>
            <a:endParaRPr lang="it-IT" sz="1800" b="1" dirty="0">
              <a:solidFill>
                <a:schemeClr val="tx2"/>
              </a:solidFill>
              <a:effectLst>
                <a:outerShdw blurRad="38100" dist="38100" dir="2700000" algn="tl">
                  <a:srgbClr val="000000">
                    <a:alpha val="43137"/>
                  </a:srgbClr>
                </a:outerShdw>
              </a:effectLst>
              <a:latin typeface="Candara" pitchFamily="34" charset="0"/>
            </a:endParaRPr>
          </a:p>
          <a:p>
            <a:pPr algn="ctr"/>
            <a:r>
              <a:rPr lang="it-IT" sz="1800" b="1" dirty="0">
                <a:solidFill>
                  <a:schemeClr val="tx2"/>
                </a:solidFill>
                <a:effectLst>
                  <a:outerShdw blurRad="38100" dist="38100" dir="2700000" algn="tl">
                    <a:srgbClr val="000000">
                      <a:alpha val="43137"/>
                    </a:srgbClr>
                  </a:outerShdw>
                </a:effectLst>
                <a:latin typeface="Candara" pitchFamily="34" charset="0"/>
              </a:rPr>
              <a:t>Dietista</a:t>
            </a:r>
            <a:r>
              <a:rPr lang="it-IT" sz="1800" b="1" baseline="0" dirty="0">
                <a:solidFill>
                  <a:schemeClr val="tx2"/>
                </a:solidFill>
                <a:effectLst>
                  <a:outerShdw blurRad="38100" dist="38100" dir="2700000" algn="tl">
                    <a:srgbClr val="000000">
                      <a:alpha val="43137"/>
                    </a:srgbClr>
                  </a:outerShdw>
                </a:effectLst>
                <a:latin typeface="Candara" pitchFamily="34" charset="0"/>
              </a:rPr>
              <a:t> -</a:t>
            </a:r>
            <a:br>
              <a:rPr lang="it-IT" sz="1800" b="1" dirty="0">
                <a:solidFill>
                  <a:schemeClr val="tx2"/>
                </a:solidFill>
                <a:effectLst>
                  <a:outerShdw blurRad="38100" dist="38100" dir="2700000" algn="tl">
                    <a:srgbClr val="000000">
                      <a:alpha val="43137"/>
                    </a:srgbClr>
                  </a:outerShdw>
                </a:effectLst>
                <a:latin typeface="Candara" pitchFamily="34" charset="0"/>
              </a:rPr>
            </a:br>
            <a:r>
              <a:rPr lang="it-IT" sz="1800" b="1" dirty="0">
                <a:solidFill>
                  <a:schemeClr val="tx2"/>
                </a:solidFill>
                <a:effectLst>
                  <a:outerShdw blurRad="38100" dist="38100" dir="2700000" algn="tl">
                    <a:srgbClr val="000000">
                      <a:alpha val="43137"/>
                    </a:srgbClr>
                  </a:outerShdw>
                </a:effectLst>
                <a:latin typeface="Candara" pitchFamily="34" charset="0"/>
              </a:rPr>
              <a:t>Nutrizionista</a:t>
            </a:r>
            <a:br>
              <a:rPr lang="it-IT" sz="1800" b="1" dirty="0">
                <a:solidFill>
                  <a:schemeClr val="tx2"/>
                </a:solidFill>
                <a:effectLst>
                  <a:outerShdw blurRad="38100" dist="38100" dir="2700000" algn="tl">
                    <a:srgbClr val="000000">
                      <a:alpha val="43137"/>
                    </a:srgbClr>
                  </a:outerShdw>
                </a:effectLst>
                <a:latin typeface="Candara" pitchFamily="34" charset="0"/>
              </a:rPr>
            </a:br>
            <a:endParaRPr lang="it-IT" sz="1800" b="1" dirty="0">
              <a:solidFill>
                <a:schemeClr val="tx2"/>
              </a:solidFill>
              <a:effectLst>
                <a:outerShdw blurRad="38100" dist="38100" dir="2700000" algn="tl">
                  <a:srgbClr val="000000">
                    <a:alpha val="43137"/>
                  </a:srgbClr>
                </a:outerShdw>
              </a:effectLst>
              <a:latin typeface="Candara" pitchFamily="34" charset="0"/>
            </a:endParaRPr>
          </a:p>
          <a:p>
            <a:pPr algn="ctr"/>
            <a:r>
              <a:rPr lang="it-IT" sz="1800" b="1" dirty="0">
                <a:solidFill>
                  <a:schemeClr val="tx2"/>
                </a:solidFill>
                <a:effectLst>
                  <a:outerShdw blurRad="38100" dist="38100" dir="2700000" algn="tl">
                    <a:srgbClr val="000000">
                      <a:alpha val="43137"/>
                    </a:srgbClr>
                  </a:outerShdw>
                </a:effectLst>
                <a:latin typeface="Candara" pitchFamily="34" charset="0"/>
              </a:rPr>
              <a:t>Psicologo-Psicoterapeuta-</a:t>
            </a:r>
          </a:p>
          <a:p>
            <a:pPr algn="ctr"/>
            <a:r>
              <a:rPr lang="it-IT" sz="1800" b="1" dirty="0">
                <a:solidFill>
                  <a:schemeClr val="tx2"/>
                </a:solidFill>
                <a:effectLst>
                  <a:outerShdw blurRad="38100" dist="38100" dir="2700000" algn="tl">
                    <a:srgbClr val="000000">
                      <a:alpha val="43137"/>
                    </a:srgbClr>
                  </a:outerShdw>
                </a:effectLst>
                <a:latin typeface="Candara" pitchFamily="34" charset="0"/>
              </a:rPr>
              <a:t>Endocrinologo</a:t>
            </a:r>
          </a:p>
          <a:p>
            <a:pPr algn="ctr"/>
            <a:r>
              <a:rPr lang="it-IT" sz="1800" b="1" dirty="0">
                <a:solidFill>
                  <a:schemeClr val="tx2"/>
                </a:solidFill>
                <a:effectLst>
                  <a:outerShdw blurRad="38100" dist="38100" dir="2700000" algn="tl">
                    <a:srgbClr val="000000">
                      <a:alpha val="43137"/>
                    </a:srgbClr>
                  </a:outerShdw>
                </a:effectLst>
                <a:latin typeface="Candara" pitchFamily="34" charset="0"/>
              </a:rPr>
              <a:t>Gastroenterologo</a:t>
            </a:r>
          </a:p>
          <a:p>
            <a:pPr algn="ctr"/>
            <a:r>
              <a:rPr lang="it-IT" b="1" dirty="0">
                <a:solidFill>
                  <a:schemeClr val="tx2"/>
                </a:solidFill>
                <a:effectLst>
                  <a:outerShdw blurRad="38100" dist="38100" dir="2700000" algn="tl">
                    <a:srgbClr val="000000">
                      <a:alpha val="43137"/>
                    </a:srgbClr>
                  </a:outerShdw>
                </a:effectLst>
                <a:latin typeface="Candara" pitchFamily="34" charset="0"/>
              </a:rPr>
              <a:t>Chinesiologo</a:t>
            </a:r>
            <a:endParaRPr lang="it-IT" sz="1800" b="1" dirty="0">
              <a:solidFill>
                <a:schemeClr val="tx2"/>
              </a:solidFill>
              <a:effectLst>
                <a:outerShdw blurRad="38100" dist="38100" dir="2700000" algn="tl">
                  <a:srgbClr val="000000">
                    <a:alpha val="43137"/>
                  </a:srgbClr>
                </a:outerShdw>
              </a:effectLst>
              <a:latin typeface="Candara" pitchFamily="34" charset="0"/>
            </a:endParaRPr>
          </a:p>
          <a:p>
            <a:endParaRPr lang="it-IT" dirty="0"/>
          </a:p>
        </p:txBody>
      </p:sp>
      <p:sp>
        <p:nvSpPr>
          <p:cNvPr id="8" name="CasellaDiTesto 7">
            <a:extLst>
              <a:ext uri="{FF2B5EF4-FFF2-40B4-BE49-F238E27FC236}">
                <a16:creationId xmlns:a16="http://schemas.microsoft.com/office/drawing/2014/main" id="{4237288C-C53E-A845-4E98-576119CC673D}"/>
              </a:ext>
            </a:extLst>
          </p:cNvPr>
          <p:cNvSpPr txBox="1"/>
          <p:nvPr/>
        </p:nvSpPr>
        <p:spPr>
          <a:xfrm>
            <a:off x="6319777" y="254643"/>
            <a:ext cx="3055717" cy="369332"/>
          </a:xfrm>
          <a:prstGeom prst="rect">
            <a:avLst/>
          </a:prstGeom>
          <a:solidFill>
            <a:schemeClr val="tx2"/>
          </a:solidFill>
        </p:spPr>
        <p:txBody>
          <a:bodyPr wrap="square" rtlCol="0">
            <a:spAutoFit/>
          </a:bodyPr>
          <a:lstStyle/>
          <a:p>
            <a:r>
              <a:rPr lang="it-IT" dirty="0">
                <a:solidFill>
                  <a:schemeClr val="bg1"/>
                </a:solidFill>
              </a:rPr>
              <a:t>LIMITI DELLO STUDIO</a:t>
            </a:r>
          </a:p>
        </p:txBody>
      </p:sp>
    </p:spTree>
    <p:extLst>
      <p:ext uri="{BB962C8B-B14F-4D97-AF65-F5344CB8AC3E}">
        <p14:creationId xmlns:p14="http://schemas.microsoft.com/office/powerpoint/2010/main" val="217192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 calcmode="lin" valueType="num">
                                      <p:cBhvr additive="base">
                                        <p:cTn id="13"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additive="base">
                                        <p:cTn id="4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C85773-2D36-6225-6C48-0F3035E4D65E}"/>
              </a:ext>
            </a:extLst>
          </p:cNvPr>
          <p:cNvSpPr>
            <a:spLocks noGrp="1"/>
          </p:cNvSpPr>
          <p:nvPr>
            <p:ph type="title"/>
          </p:nvPr>
        </p:nvSpPr>
        <p:spPr/>
        <p:txBody>
          <a:bodyPr/>
          <a:lstStyle/>
          <a:p>
            <a:r>
              <a:rPr lang="it-IT" dirty="0"/>
              <a:t>SARCOPENIC SCORE AN INDICATORS</a:t>
            </a:r>
          </a:p>
        </p:txBody>
      </p:sp>
      <p:sp>
        <p:nvSpPr>
          <p:cNvPr id="3" name="Segnaposto contenuto 2">
            <a:extLst>
              <a:ext uri="{FF2B5EF4-FFF2-40B4-BE49-F238E27FC236}">
                <a16:creationId xmlns:a16="http://schemas.microsoft.com/office/drawing/2014/main" id="{C664F87D-4127-843E-1F52-D59277CB26C7}"/>
              </a:ext>
            </a:extLst>
          </p:cNvPr>
          <p:cNvSpPr>
            <a:spLocks noGrp="1"/>
          </p:cNvSpPr>
          <p:nvPr>
            <p:ph idx="1"/>
          </p:nvPr>
        </p:nvSpPr>
        <p:spPr>
          <a:xfrm>
            <a:off x="1097280" y="2108201"/>
            <a:ext cx="9731898" cy="3760891"/>
          </a:xfrm>
        </p:spPr>
        <p:txBody>
          <a:bodyPr/>
          <a:lstStyle/>
          <a:p>
            <a:pPr algn="just"/>
            <a:r>
              <a:rPr lang="it-IT" b="0" i="1" u="none" strike="noStrike" dirty="0" err="1">
                <a:solidFill>
                  <a:srgbClr val="202020"/>
                </a:solidFill>
                <a:effectLst/>
              </a:rPr>
              <a:t>Recently</a:t>
            </a:r>
            <a:r>
              <a:rPr lang="it-IT" b="0" i="1" u="none" strike="noStrike" dirty="0">
                <a:solidFill>
                  <a:srgbClr val="202020"/>
                </a:solidFill>
                <a:effectLst/>
              </a:rPr>
              <a:t> the International Working Group on </a:t>
            </a:r>
            <a:r>
              <a:rPr lang="it-IT" b="0" i="1" u="none" strike="noStrike" dirty="0" err="1">
                <a:solidFill>
                  <a:srgbClr val="202020"/>
                </a:solidFill>
                <a:effectLst/>
              </a:rPr>
              <a:t>Sarcopenia</a:t>
            </a:r>
            <a:r>
              <a:rPr lang="it-IT" b="0" i="1" u="none" strike="noStrike" dirty="0">
                <a:solidFill>
                  <a:srgbClr val="202020"/>
                </a:solidFill>
                <a:effectLst/>
              </a:rPr>
              <a:t> </a:t>
            </a:r>
            <a:r>
              <a:rPr lang="it-IT" b="0" i="1" u="none" strike="noStrike" dirty="0" err="1">
                <a:solidFill>
                  <a:srgbClr val="202020"/>
                </a:solidFill>
                <a:effectLst/>
              </a:rPr>
              <a:t>recommended</a:t>
            </a:r>
            <a:r>
              <a:rPr lang="it-IT" b="0" i="1" u="none" strike="noStrike" dirty="0">
                <a:solidFill>
                  <a:srgbClr val="202020"/>
                </a:solidFill>
                <a:effectLst/>
              </a:rPr>
              <a:t> MRI and CT </a:t>
            </a:r>
            <a:r>
              <a:rPr lang="it-IT" b="0" i="1" u="none" strike="noStrike" dirty="0" err="1">
                <a:solidFill>
                  <a:srgbClr val="202020"/>
                </a:solidFill>
                <a:effectLst/>
              </a:rPr>
              <a:t>scan</a:t>
            </a:r>
            <a:r>
              <a:rPr lang="it-IT" b="0" i="1" u="none" strike="noStrike" dirty="0">
                <a:solidFill>
                  <a:srgbClr val="202020"/>
                </a:solidFill>
                <a:effectLst/>
              </a:rPr>
              <a:t> </a:t>
            </a:r>
            <a:r>
              <a:rPr lang="it-IT" b="0" i="1" u="none" strike="noStrike" dirty="0" err="1">
                <a:solidFill>
                  <a:srgbClr val="202020"/>
                </a:solidFill>
                <a:effectLst/>
              </a:rPr>
              <a:t>as</a:t>
            </a:r>
            <a:r>
              <a:rPr lang="it-IT" b="0" i="1" u="none" strike="noStrike" dirty="0">
                <a:solidFill>
                  <a:srgbClr val="202020"/>
                </a:solidFill>
                <a:effectLst/>
              </a:rPr>
              <a:t> “</a:t>
            </a:r>
            <a:r>
              <a:rPr lang="it-IT" b="0" i="1" u="none" strike="noStrike" dirty="0" err="1">
                <a:solidFill>
                  <a:srgbClr val="202020"/>
                </a:solidFill>
                <a:effectLst/>
              </a:rPr>
              <a:t>gold</a:t>
            </a:r>
            <a:r>
              <a:rPr lang="it-IT" b="0" i="1" u="none" strike="noStrike" dirty="0">
                <a:solidFill>
                  <a:srgbClr val="202020"/>
                </a:solidFill>
                <a:effectLst/>
              </a:rPr>
              <a:t> standard” imaging techniques to </a:t>
            </a:r>
            <a:r>
              <a:rPr lang="it-IT" b="0" i="1" u="none" strike="noStrike" dirty="0" err="1">
                <a:solidFill>
                  <a:srgbClr val="202020"/>
                </a:solidFill>
                <a:effectLst/>
              </a:rPr>
              <a:t>assess</a:t>
            </a:r>
            <a:r>
              <a:rPr lang="it-IT" b="0" i="1" u="none" strike="noStrike" dirty="0">
                <a:solidFill>
                  <a:srgbClr val="202020"/>
                </a:solidFill>
                <a:effectLst/>
              </a:rPr>
              <a:t> </a:t>
            </a:r>
            <a:r>
              <a:rPr lang="it-IT" b="0" i="1" u="none" strike="noStrike" dirty="0" err="1">
                <a:solidFill>
                  <a:srgbClr val="202020"/>
                </a:solidFill>
                <a:effectLst/>
              </a:rPr>
              <a:t>sarcopenia</a:t>
            </a:r>
            <a:r>
              <a:rPr lang="it-IT" b="0" i="1" u="none" strike="noStrike" dirty="0">
                <a:solidFill>
                  <a:srgbClr val="202020"/>
                </a:solidFill>
                <a:effectLst/>
              </a:rPr>
              <a:t>. The </a:t>
            </a:r>
            <a:r>
              <a:rPr lang="it-IT" b="0" i="1" u="none" strike="noStrike" dirty="0" err="1">
                <a:solidFill>
                  <a:srgbClr val="202020"/>
                </a:solidFill>
                <a:effectLst/>
              </a:rPr>
              <a:t>European</a:t>
            </a:r>
            <a:r>
              <a:rPr lang="it-IT" b="0" i="1" u="none" strike="noStrike" dirty="0">
                <a:solidFill>
                  <a:srgbClr val="202020"/>
                </a:solidFill>
                <a:effectLst/>
              </a:rPr>
              <a:t> Working Group on </a:t>
            </a:r>
            <a:r>
              <a:rPr lang="it-IT" b="0" i="1" u="none" strike="noStrike" dirty="0" err="1">
                <a:solidFill>
                  <a:srgbClr val="202020"/>
                </a:solidFill>
                <a:effectLst/>
              </a:rPr>
              <a:t>Sarcopenia</a:t>
            </a:r>
            <a:r>
              <a:rPr lang="it-IT" b="0" i="1" u="none" strike="noStrike" dirty="0">
                <a:solidFill>
                  <a:srgbClr val="202020"/>
                </a:solidFill>
                <a:effectLst/>
              </a:rPr>
              <a:t> in </a:t>
            </a:r>
            <a:r>
              <a:rPr lang="it-IT" b="0" i="1" u="none" strike="noStrike" dirty="0" err="1">
                <a:solidFill>
                  <a:srgbClr val="202020"/>
                </a:solidFill>
                <a:effectLst/>
              </a:rPr>
              <a:t>Older</a:t>
            </a:r>
            <a:r>
              <a:rPr lang="it-IT" b="0" i="1" u="none" strike="noStrike" dirty="0">
                <a:solidFill>
                  <a:srgbClr val="202020"/>
                </a:solidFill>
                <a:effectLst/>
              </a:rPr>
              <a:t> People </a:t>
            </a:r>
            <a:r>
              <a:rPr lang="it-IT" b="0" i="1" u="none" strike="noStrike" dirty="0" err="1">
                <a:solidFill>
                  <a:srgbClr val="202020"/>
                </a:solidFill>
                <a:effectLst/>
              </a:rPr>
              <a:t>recommends</a:t>
            </a:r>
            <a:r>
              <a:rPr lang="it-IT" b="0" i="1" u="none" strike="noStrike" dirty="0">
                <a:solidFill>
                  <a:srgbClr val="202020"/>
                </a:solidFill>
                <a:effectLst/>
              </a:rPr>
              <a:t> MRI and CT </a:t>
            </a:r>
            <a:r>
              <a:rPr lang="it-IT" b="0" i="1" u="none" strike="noStrike" dirty="0" err="1">
                <a:solidFill>
                  <a:srgbClr val="202020"/>
                </a:solidFill>
                <a:effectLst/>
              </a:rPr>
              <a:t>scan</a:t>
            </a:r>
            <a:r>
              <a:rPr lang="it-IT" b="0" i="1" u="none" strike="noStrike" dirty="0">
                <a:solidFill>
                  <a:srgbClr val="202020"/>
                </a:solidFill>
                <a:effectLst/>
              </a:rPr>
              <a:t> for the </a:t>
            </a:r>
            <a:r>
              <a:rPr lang="it-IT" b="0" i="1" u="none" strike="noStrike" dirty="0" err="1">
                <a:solidFill>
                  <a:srgbClr val="202020"/>
                </a:solidFill>
                <a:effectLst/>
              </a:rPr>
              <a:t>measurement</a:t>
            </a:r>
            <a:r>
              <a:rPr lang="it-IT" b="0" i="1" u="none" strike="noStrike" dirty="0">
                <a:solidFill>
                  <a:srgbClr val="202020"/>
                </a:solidFill>
                <a:effectLst/>
              </a:rPr>
              <a:t> of muscle mass to </a:t>
            </a:r>
            <a:r>
              <a:rPr lang="it-IT" b="0" i="1" u="none" strike="noStrike" dirty="0" err="1">
                <a:solidFill>
                  <a:srgbClr val="202020"/>
                </a:solidFill>
                <a:effectLst/>
              </a:rPr>
              <a:t>define</a:t>
            </a:r>
            <a:r>
              <a:rPr lang="it-IT" b="0" i="1" u="none" strike="noStrike" dirty="0">
                <a:solidFill>
                  <a:srgbClr val="202020"/>
                </a:solidFill>
                <a:effectLst/>
              </a:rPr>
              <a:t> </a:t>
            </a:r>
            <a:r>
              <a:rPr lang="it-IT" b="0" i="1" u="none" strike="noStrike" dirty="0" err="1">
                <a:solidFill>
                  <a:srgbClr val="202020"/>
                </a:solidFill>
                <a:effectLst/>
              </a:rPr>
              <a:t>sarcopenia</a:t>
            </a:r>
            <a:r>
              <a:rPr lang="it-IT" b="0" i="1" u="none" strike="noStrike" dirty="0">
                <a:solidFill>
                  <a:srgbClr val="202020"/>
                </a:solidFill>
                <a:effectLst/>
              </a:rPr>
              <a:t> and the use of </a:t>
            </a:r>
            <a:r>
              <a:rPr lang="it-IT" b="0" i="1" u="none" strike="noStrike" dirty="0" err="1">
                <a:solidFill>
                  <a:srgbClr val="202020"/>
                </a:solidFill>
                <a:effectLst/>
              </a:rPr>
              <a:t>cut</a:t>
            </a:r>
            <a:r>
              <a:rPr lang="it-IT" b="0" i="1" u="none" strike="noStrike" dirty="0">
                <a:solidFill>
                  <a:srgbClr val="202020"/>
                </a:solidFill>
                <a:effectLst/>
              </a:rPr>
              <a:t>-off </a:t>
            </a:r>
            <a:r>
              <a:rPr lang="it-IT" b="0" i="1" u="none" strike="noStrike" dirty="0" err="1">
                <a:solidFill>
                  <a:srgbClr val="202020"/>
                </a:solidFill>
                <a:effectLst/>
              </a:rPr>
              <a:t>values</a:t>
            </a:r>
            <a:r>
              <a:rPr lang="it-IT" b="0" i="1" u="none" strike="noStrike" dirty="0">
                <a:solidFill>
                  <a:srgbClr val="202020"/>
                </a:solidFill>
                <a:effectLst/>
              </a:rPr>
              <a:t> </a:t>
            </a:r>
            <a:r>
              <a:rPr lang="it-IT" b="0" i="1" u="none" strike="noStrike" dirty="0" err="1">
                <a:solidFill>
                  <a:srgbClr val="202020"/>
                </a:solidFill>
                <a:effectLst/>
              </a:rPr>
              <a:t>reported</a:t>
            </a:r>
            <a:r>
              <a:rPr lang="it-IT" b="0" i="1" u="none" strike="noStrike" dirty="0">
                <a:solidFill>
                  <a:srgbClr val="202020"/>
                </a:solidFill>
                <a:effectLst/>
              </a:rPr>
              <a:t> in the </a:t>
            </a:r>
            <a:r>
              <a:rPr lang="it-IT" b="0" i="1" u="none" strike="noStrike" dirty="0" err="1">
                <a:solidFill>
                  <a:srgbClr val="202020"/>
                </a:solidFill>
                <a:effectLst/>
              </a:rPr>
              <a:t>reference</a:t>
            </a:r>
            <a:r>
              <a:rPr lang="it-IT" b="0" i="1" u="none" strike="noStrike" dirty="0">
                <a:solidFill>
                  <a:srgbClr val="202020"/>
                </a:solidFill>
                <a:effectLst/>
              </a:rPr>
              <a:t> studies.</a:t>
            </a:r>
          </a:p>
          <a:p>
            <a:pPr algn="just"/>
            <a:r>
              <a:rPr lang="it-IT" i="1" dirty="0">
                <a:solidFill>
                  <a:srgbClr val="202020"/>
                </a:solidFill>
              </a:rPr>
              <a:t>T</a:t>
            </a:r>
            <a:r>
              <a:rPr lang="it-IT" b="0" i="1" u="none" strike="noStrike" dirty="0">
                <a:solidFill>
                  <a:srgbClr val="202020"/>
                </a:solidFill>
                <a:effectLst/>
              </a:rPr>
              <a:t>he SS2 score, </a:t>
            </a:r>
            <a:r>
              <a:rPr lang="it-IT" b="0" i="1" u="none" strike="noStrike" dirty="0" err="1">
                <a:solidFill>
                  <a:srgbClr val="202020"/>
                </a:solidFill>
                <a:effectLst/>
              </a:rPr>
              <a:t>combining</a:t>
            </a:r>
            <a:r>
              <a:rPr lang="it-IT" b="0" i="1" u="none" strike="noStrike" dirty="0">
                <a:solidFill>
                  <a:srgbClr val="202020"/>
                </a:solidFill>
                <a:effectLst/>
              </a:rPr>
              <a:t> gender and SMI </a:t>
            </a:r>
            <a:r>
              <a:rPr lang="it-IT" b="0" i="1" u="none" strike="noStrike" dirty="0" err="1">
                <a:solidFill>
                  <a:srgbClr val="202020"/>
                </a:solidFill>
                <a:effectLst/>
              </a:rPr>
              <a:t>calculated</a:t>
            </a:r>
            <a:r>
              <a:rPr lang="it-IT" b="0" i="1" u="none" strike="noStrike" dirty="0">
                <a:solidFill>
                  <a:srgbClr val="202020"/>
                </a:solidFill>
                <a:effectLst/>
              </a:rPr>
              <a:t> from SMA </a:t>
            </a:r>
            <a:r>
              <a:rPr lang="it-IT" b="0" i="1" u="none" strike="noStrike" dirty="0" err="1">
                <a:solidFill>
                  <a:srgbClr val="202020"/>
                </a:solidFill>
                <a:effectLst/>
              </a:rPr>
              <a:t>at</a:t>
            </a:r>
            <a:r>
              <a:rPr lang="it-IT" b="0" i="1" u="none" strike="noStrike" dirty="0">
                <a:solidFill>
                  <a:srgbClr val="202020"/>
                </a:solidFill>
                <a:effectLst/>
              </a:rPr>
              <a:t> L3 on </a:t>
            </a:r>
            <a:r>
              <a:rPr lang="it-IT" b="0" i="1" u="none" strike="noStrike" dirty="0" err="1">
                <a:solidFill>
                  <a:srgbClr val="202020"/>
                </a:solidFill>
                <a:effectLst/>
              </a:rPr>
              <a:t>early</a:t>
            </a:r>
            <a:r>
              <a:rPr lang="it-IT" b="0" i="1" u="none" strike="noStrike" dirty="0">
                <a:solidFill>
                  <a:srgbClr val="202020"/>
                </a:solidFill>
                <a:effectLst/>
              </a:rPr>
              <a:t> </a:t>
            </a:r>
            <a:r>
              <a:rPr lang="it-IT" b="0" i="1" u="none" strike="noStrike" dirty="0" err="1">
                <a:solidFill>
                  <a:srgbClr val="202020"/>
                </a:solidFill>
                <a:effectLst/>
              </a:rPr>
              <a:t>postoperative</a:t>
            </a:r>
            <a:r>
              <a:rPr lang="it-IT" b="0" i="1" u="none" strike="noStrike" dirty="0">
                <a:solidFill>
                  <a:srgbClr val="202020"/>
                </a:solidFill>
                <a:effectLst/>
              </a:rPr>
              <a:t> CT </a:t>
            </a:r>
            <a:r>
              <a:rPr lang="it-IT" b="0" i="1" u="none" strike="noStrike" dirty="0" err="1">
                <a:solidFill>
                  <a:srgbClr val="202020"/>
                </a:solidFill>
                <a:effectLst/>
              </a:rPr>
              <a:t>scan</a:t>
            </a:r>
            <a:r>
              <a:rPr lang="it-IT" b="0" i="1" u="none" strike="noStrike" dirty="0">
                <a:solidFill>
                  <a:srgbClr val="202020"/>
                </a:solidFill>
                <a:effectLst/>
              </a:rPr>
              <a:t>, </a:t>
            </a:r>
            <a:r>
              <a:rPr lang="it-IT" b="0" i="1" u="none" strike="noStrike" dirty="0" err="1">
                <a:solidFill>
                  <a:srgbClr val="202020"/>
                </a:solidFill>
                <a:effectLst/>
              </a:rPr>
              <a:t>is</a:t>
            </a:r>
            <a:r>
              <a:rPr lang="it-IT" b="0" i="1" u="none" strike="noStrike" dirty="0">
                <a:solidFill>
                  <a:srgbClr val="202020"/>
                </a:solidFill>
                <a:effectLst/>
              </a:rPr>
              <a:t> a </a:t>
            </a:r>
            <a:r>
              <a:rPr lang="it-IT" b="0" i="1" u="none" strike="noStrike" dirty="0" err="1">
                <a:solidFill>
                  <a:srgbClr val="202020"/>
                </a:solidFill>
                <a:effectLst/>
              </a:rPr>
              <a:t>reliable</a:t>
            </a:r>
            <a:r>
              <a:rPr lang="it-IT" b="0" i="1" u="none" strike="noStrike" dirty="0">
                <a:solidFill>
                  <a:srgbClr val="202020"/>
                </a:solidFill>
                <a:effectLst/>
              </a:rPr>
              <a:t> tool for </a:t>
            </a:r>
            <a:r>
              <a:rPr lang="it-IT" b="0" i="1" u="none" strike="noStrike" dirty="0" err="1">
                <a:solidFill>
                  <a:srgbClr val="202020"/>
                </a:solidFill>
                <a:effectLst/>
              </a:rPr>
              <a:t>predicting</a:t>
            </a:r>
            <a:r>
              <a:rPr lang="it-IT" b="0" i="1" u="none" strike="noStrike" dirty="0">
                <a:solidFill>
                  <a:srgbClr val="202020"/>
                </a:solidFill>
                <a:effectLst/>
              </a:rPr>
              <a:t> the </a:t>
            </a:r>
            <a:r>
              <a:rPr lang="it-IT" b="0" i="1" u="none" strike="noStrike" dirty="0" err="1">
                <a:solidFill>
                  <a:srgbClr val="202020"/>
                </a:solidFill>
                <a:effectLst/>
              </a:rPr>
              <a:t>presence</a:t>
            </a:r>
            <a:r>
              <a:rPr lang="it-IT" b="0" i="1" u="none" strike="noStrike" dirty="0">
                <a:solidFill>
                  <a:srgbClr val="202020"/>
                </a:solidFill>
                <a:effectLst/>
              </a:rPr>
              <a:t> of </a:t>
            </a:r>
            <a:r>
              <a:rPr lang="it-IT" b="0" i="1" u="none" strike="noStrike" dirty="0" err="1">
                <a:solidFill>
                  <a:srgbClr val="202020"/>
                </a:solidFill>
                <a:effectLst/>
              </a:rPr>
              <a:t>sarcopenia</a:t>
            </a:r>
            <a:r>
              <a:rPr lang="it-IT" b="0" i="1" u="none" strike="noStrike" dirty="0">
                <a:solidFill>
                  <a:srgbClr val="202020"/>
                </a:solidFill>
                <a:effectLst/>
              </a:rPr>
              <a:t> one </a:t>
            </a:r>
            <a:r>
              <a:rPr lang="it-IT" b="0" i="1" u="none" strike="noStrike" dirty="0" err="1">
                <a:solidFill>
                  <a:srgbClr val="202020"/>
                </a:solidFill>
                <a:effectLst/>
              </a:rPr>
              <a:t>year</a:t>
            </a:r>
            <a:r>
              <a:rPr lang="it-IT" b="0" i="1" u="none" strike="noStrike" dirty="0">
                <a:solidFill>
                  <a:srgbClr val="202020"/>
                </a:solidFill>
                <a:effectLst/>
              </a:rPr>
              <a:t> after sleeve </a:t>
            </a:r>
            <a:r>
              <a:rPr lang="it-IT" b="0" i="1" u="none" strike="noStrike" dirty="0" err="1">
                <a:solidFill>
                  <a:srgbClr val="202020"/>
                </a:solidFill>
                <a:effectLst/>
              </a:rPr>
              <a:t>gastrectomy</a:t>
            </a:r>
            <a:r>
              <a:rPr lang="it-IT" b="0" i="1" u="none" strike="noStrike" dirty="0">
                <a:solidFill>
                  <a:srgbClr val="202020"/>
                </a:solidFill>
                <a:effectLst/>
              </a:rPr>
              <a:t>. The SS2 score </a:t>
            </a:r>
            <a:r>
              <a:rPr lang="it-IT" b="0" i="1" u="none" strike="noStrike" dirty="0" err="1">
                <a:solidFill>
                  <a:srgbClr val="202020"/>
                </a:solidFill>
                <a:effectLst/>
              </a:rPr>
              <a:t>should</a:t>
            </a:r>
            <a:r>
              <a:rPr lang="it-IT" b="0" i="1" u="none" strike="noStrike" dirty="0">
                <a:solidFill>
                  <a:srgbClr val="202020"/>
                </a:solidFill>
                <a:effectLst/>
              </a:rPr>
              <a:t> be </a:t>
            </a:r>
            <a:r>
              <a:rPr lang="it-IT" b="0" i="1" u="none" strike="noStrike" dirty="0" err="1">
                <a:solidFill>
                  <a:srgbClr val="202020"/>
                </a:solidFill>
                <a:effectLst/>
              </a:rPr>
              <a:t>used</a:t>
            </a:r>
            <a:r>
              <a:rPr lang="it-IT" b="0" i="1" u="none" strike="noStrike" dirty="0">
                <a:solidFill>
                  <a:srgbClr val="202020"/>
                </a:solidFill>
                <a:effectLst/>
              </a:rPr>
              <a:t> to </a:t>
            </a:r>
            <a:r>
              <a:rPr lang="it-IT" b="0" i="1" u="none" strike="noStrike" dirty="0" err="1">
                <a:solidFill>
                  <a:srgbClr val="202020"/>
                </a:solidFill>
                <a:effectLst/>
              </a:rPr>
              <a:t>select</a:t>
            </a:r>
            <a:r>
              <a:rPr lang="it-IT" b="0" i="1" u="none" strike="noStrike" dirty="0">
                <a:solidFill>
                  <a:srgbClr val="202020"/>
                </a:solidFill>
                <a:effectLst/>
              </a:rPr>
              <a:t> </a:t>
            </a:r>
            <a:r>
              <a:rPr lang="it-IT" b="0" i="1" u="none" strike="noStrike" dirty="0" err="1">
                <a:solidFill>
                  <a:srgbClr val="202020"/>
                </a:solidFill>
                <a:effectLst/>
              </a:rPr>
              <a:t>patients</a:t>
            </a:r>
            <a:r>
              <a:rPr lang="it-IT" b="0" i="1" u="none" strike="noStrike" dirty="0">
                <a:solidFill>
                  <a:srgbClr val="202020"/>
                </a:solidFill>
                <a:effectLst/>
              </a:rPr>
              <a:t> </a:t>
            </a:r>
            <a:r>
              <a:rPr lang="it-IT" b="0" i="1" u="none" strike="noStrike" dirty="0" err="1">
                <a:solidFill>
                  <a:srgbClr val="202020"/>
                </a:solidFill>
                <a:effectLst/>
              </a:rPr>
              <a:t>at</a:t>
            </a:r>
            <a:r>
              <a:rPr lang="it-IT" b="0" i="1" u="none" strike="noStrike" dirty="0">
                <a:solidFill>
                  <a:srgbClr val="202020"/>
                </a:solidFill>
                <a:effectLst/>
              </a:rPr>
              <a:t> risk of </a:t>
            </a:r>
            <a:r>
              <a:rPr lang="it-IT" b="0" i="1" u="none" strike="noStrike" dirty="0" err="1">
                <a:solidFill>
                  <a:srgbClr val="202020"/>
                </a:solidFill>
                <a:effectLst/>
              </a:rPr>
              <a:t>developing</a:t>
            </a:r>
            <a:r>
              <a:rPr lang="it-IT" b="0" i="1" u="none" strike="noStrike" dirty="0">
                <a:solidFill>
                  <a:srgbClr val="202020"/>
                </a:solidFill>
                <a:effectLst/>
              </a:rPr>
              <a:t> </a:t>
            </a:r>
            <a:r>
              <a:rPr lang="it-IT" b="0" i="1" u="none" strike="noStrike" dirty="0" err="1">
                <a:solidFill>
                  <a:srgbClr val="202020"/>
                </a:solidFill>
                <a:effectLst/>
              </a:rPr>
              <a:t>sarcopenia</a:t>
            </a:r>
            <a:r>
              <a:rPr lang="it-IT" b="0" i="1" u="none" strike="noStrike" dirty="0">
                <a:solidFill>
                  <a:srgbClr val="202020"/>
                </a:solidFill>
                <a:effectLst/>
              </a:rPr>
              <a:t> after </a:t>
            </a:r>
            <a:r>
              <a:rPr lang="it-IT" b="0" i="1" u="none" strike="noStrike" dirty="0" err="1">
                <a:solidFill>
                  <a:srgbClr val="202020"/>
                </a:solidFill>
                <a:effectLst/>
              </a:rPr>
              <a:t>bariatric</a:t>
            </a:r>
            <a:r>
              <a:rPr lang="it-IT" b="0" i="1" u="none" strike="noStrike" dirty="0">
                <a:solidFill>
                  <a:srgbClr val="202020"/>
                </a:solidFill>
                <a:effectLst/>
              </a:rPr>
              <a:t> surgery to </a:t>
            </a:r>
            <a:r>
              <a:rPr lang="it-IT" b="0" i="1" u="none" strike="noStrike" dirty="0" err="1">
                <a:solidFill>
                  <a:srgbClr val="202020"/>
                </a:solidFill>
                <a:effectLst/>
              </a:rPr>
              <a:t>intensify</a:t>
            </a:r>
            <a:r>
              <a:rPr lang="it-IT" b="0" i="1" u="none" strike="noStrike" dirty="0">
                <a:solidFill>
                  <a:srgbClr val="202020"/>
                </a:solidFill>
                <a:effectLst/>
              </a:rPr>
              <a:t> </a:t>
            </a:r>
            <a:r>
              <a:rPr lang="it-IT" b="0" i="1" u="none" strike="noStrike" dirty="0" err="1">
                <a:solidFill>
                  <a:srgbClr val="202020"/>
                </a:solidFill>
                <a:effectLst/>
              </a:rPr>
              <a:t>nutritional</a:t>
            </a:r>
            <a:r>
              <a:rPr lang="it-IT" b="0" i="1" u="none" strike="noStrike" dirty="0">
                <a:solidFill>
                  <a:srgbClr val="202020"/>
                </a:solidFill>
                <a:effectLst/>
              </a:rPr>
              <a:t> </a:t>
            </a:r>
            <a:r>
              <a:rPr lang="it-IT" b="0" i="1" u="none" strike="noStrike" dirty="0" err="1">
                <a:solidFill>
                  <a:srgbClr val="202020"/>
                </a:solidFill>
                <a:effectLst/>
              </a:rPr>
              <a:t>intervention</a:t>
            </a:r>
            <a:r>
              <a:rPr lang="it-IT" b="0" i="1" u="none" strike="noStrike" dirty="0">
                <a:solidFill>
                  <a:srgbClr val="202020"/>
                </a:solidFill>
                <a:effectLst/>
              </a:rPr>
              <a:t>. </a:t>
            </a:r>
            <a:endParaRPr lang="it-IT" i="1" dirty="0"/>
          </a:p>
        </p:txBody>
      </p:sp>
      <p:sp>
        <p:nvSpPr>
          <p:cNvPr id="4" name="CasellaDiTesto 3">
            <a:extLst>
              <a:ext uri="{FF2B5EF4-FFF2-40B4-BE49-F238E27FC236}">
                <a16:creationId xmlns:a16="http://schemas.microsoft.com/office/drawing/2014/main" id="{F94167C3-060D-F3CB-8404-9C6717367DA4}"/>
              </a:ext>
            </a:extLst>
          </p:cNvPr>
          <p:cNvSpPr txBox="1"/>
          <p:nvPr/>
        </p:nvSpPr>
        <p:spPr>
          <a:xfrm>
            <a:off x="3379809" y="6076709"/>
            <a:ext cx="5497974" cy="369332"/>
          </a:xfrm>
          <a:prstGeom prst="rect">
            <a:avLst/>
          </a:prstGeom>
          <a:noFill/>
        </p:spPr>
        <p:txBody>
          <a:bodyPr wrap="square" rtlCol="0">
            <a:spAutoFit/>
          </a:bodyPr>
          <a:lstStyle/>
          <a:p>
            <a:r>
              <a:rPr lang="it-IT" b="1" dirty="0">
                <a:solidFill>
                  <a:schemeClr val="accent1"/>
                </a:solidFill>
              </a:rPr>
              <a:t>International working group of </a:t>
            </a:r>
            <a:r>
              <a:rPr lang="it-IT" b="1" dirty="0" err="1">
                <a:solidFill>
                  <a:schemeClr val="accent1"/>
                </a:solidFill>
              </a:rPr>
              <a:t>Sarcopenia</a:t>
            </a:r>
            <a:r>
              <a:rPr lang="it-IT" b="1" dirty="0">
                <a:solidFill>
                  <a:schemeClr val="accent1"/>
                </a:solidFill>
              </a:rPr>
              <a:t>. 2018 </a:t>
            </a:r>
          </a:p>
        </p:txBody>
      </p:sp>
    </p:spTree>
    <p:extLst>
      <p:ext uri="{BB962C8B-B14F-4D97-AF65-F5344CB8AC3E}">
        <p14:creationId xmlns:p14="http://schemas.microsoft.com/office/powerpoint/2010/main" val="3149040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1ACABDD7-64EE-6F65-6FD2-2447C5BE7A08}"/>
              </a:ext>
            </a:extLst>
          </p:cNvPr>
          <p:cNvSpPr>
            <a:spLocks noGrp="1"/>
          </p:cNvSpPr>
          <p:nvPr>
            <p:ph type="title"/>
          </p:nvPr>
        </p:nvSpPr>
        <p:spPr/>
        <p:txBody>
          <a:bodyPr>
            <a:normAutofit fontScale="90000"/>
          </a:bodyPr>
          <a:lstStyle/>
          <a:p>
            <a:r>
              <a:rPr lang="it-IT" sz="2800" kern="100" dirty="0">
                <a:effectLst/>
                <a:latin typeface="Calibri" panose="020F0502020204030204" pitchFamily="34" charset="0"/>
                <a:ea typeface="Calibri" panose="020F0502020204030204" pitchFamily="34" charset="0"/>
                <a:cs typeface="Times New Roman" panose="02020603050405020304" pitchFamily="18" charset="0"/>
              </a:rPr>
              <a:t>L’approccio multidisciplinare in una condizione di malnutrizione o </a:t>
            </a:r>
            <a:r>
              <a:rPr lang="it-IT" sz="2800" kern="100" dirty="0" err="1">
                <a:effectLst/>
                <a:latin typeface="Calibri" panose="020F0502020204030204" pitchFamily="34" charset="0"/>
                <a:ea typeface="Calibri" panose="020F0502020204030204" pitchFamily="34" charset="0"/>
                <a:cs typeface="Times New Roman" panose="02020603050405020304" pitchFamily="18" charset="0"/>
              </a:rPr>
              <a:t>sarcopenia</a:t>
            </a:r>
            <a:r>
              <a:rPr lang="it-IT" sz="2800" kern="100" dirty="0">
                <a:effectLst/>
                <a:latin typeface="Calibri" panose="020F0502020204030204" pitchFamily="34" charset="0"/>
                <a:ea typeface="Calibri" panose="020F0502020204030204" pitchFamily="34" charset="0"/>
                <a:cs typeface="Times New Roman" panose="02020603050405020304" pitchFamily="18" charset="0"/>
              </a:rPr>
              <a:t> rappresenta una chiave di volta nella gestione del paziente. </a:t>
            </a:r>
            <a:br>
              <a:rPr lang="it-IT" sz="2000" kern="100" dirty="0">
                <a:effectLst/>
                <a:latin typeface="Calibri" panose="020F0502020204030204" pitchFamily="34" charset="0"/>
                <a:ea typeface="Calibri" panose="020F0502020204030204" pitchFamily="34" charset="0"/>
                <a:cs typeface="Times New Roman" panose="02020603050405020304" pitchFamily="18" charset="0"/>
              </a:rPr>
            </a:br>
            <a:endParaRPr lang="it-IT" sz="2000" dirty="0"/>
          </a:p>
        </p:txBody>
      </p:sp>
      <p:sp>
        <p:nvSpPr>
          <p:cNvPr id="8" name="CasellaDiTesto 7">
            <a:extLst>
              <a:ext uri="{FF2B5EF4-FFF2-40B4-BE49-F238E27FC236}">
                <a16:creationId xmlns:a16="http://schemas.microsoft.com/office/drawing/2014/main" id="{5D720B1B-EB55-6878-FA0A-3E190C6E7A0D}"/>
              </a:ext>
            </a:extLst>
          </p:cNvPr>
          <p:cNvSpPr txBox="1"/>
          <p:nvPr/>
        </p:nvSpPr>
        <p:spPr>
          <a:xfrm>
            <a:off x="5752617" y="531455"/>
            <a:ext cx="6018836" cy="4801314"/>
          </a:xfrm>
          <a:prstGeom prst="rect">
            <a:avLst/>
          </a:prstGeom>
          <a:noFill/>
        </p:spPr>
        <p:txBody>
          <a:bodyPr wrap="square" rtlCol="0">
            <a:spAutoFit/>
          </a:bodyPr>
          <a:lstStyle/>
          <a:p>
            <a:pPr marL="468313" indent="-457200" algn="just">
              <a:buFont typeface="Wingdings" pitchFamily="2" charset="2"/>
              <a:buChar char="Ø"/>
            </a:pPr>
            <a:r>
              <a:rPr lang="it-IT" sz="1600" kern="100" dirty="0">
                <a:solidFill>
                  <a:schemeClr val="accent1"/>
                </a:solidFill>
                <a:latin typeface="Calibri" panose="020F0502020204030204" pitchFamily="34" charset="0"/>
                <a:cs typeface="Times New Roman" panose="02020603050405020304" pitchFamily="18" charset="0"/>
              </a:rPr>
              <a:t>Le ripercussioni della perdita di peso a seguito della chirurgia </a:t>
            </a:r>
            <a:r>
              <a:rPr lang="it-IT" sz="1600" kern="100" dirty="0" err="1">
                <a:solidFill>
                  <a:schemeClr val="accent1"/>
                </a:solidFill>
                <a:latin typeface="Calibri" panose="020F0502020204030204" pitchFamily="34" charset="0"/>
                <a:cs typeface="Times New Roman" panose="02020603050405020304" pitchFamily="18" charset="0"/>
              </a:rPr>
              <a:t>bariatrica</a:t>
            </a:r>
            <a:r>
              <a:rPr lang="it-IT" sz="1600" kern="100" dirty="0">
                <a:solidFill>
                  <a:schemeClr val="accent1"/>
                </a:solidFill>
                <a:latin typeface="Calibri" panose="020F0502020204030204" pitchFamily="34" charset="0"/>
                <a:cs typeface="Times New Roman" panose="02020603050405020304" pitchFamily="18" charset="0"/>
              </a:rPr>
              <a:t> sull'insorgenza della </a:t>
            </a:r>
            <a:r>
              <a:rPr lang="it-IT" sz="1600" kern="100" dirty="0" err="1">
                <a:solidFill>
                  <a:schemeClr val="accent1"/>
                </a:solidFill>
                <a:latin typeface="Calibri" panose="020F0502020204030204" pitchFamily="34" charset="0"/>
                <a:cs typeface="Times New Roman" panose="02020603050405020304" pitchFamily="18" charset="0"/>
              </a:rPr>
              <a:t>sarcopenia</a:t>
            </a:r>
            <a:r>
              <a:rPr lang="it-IT" sz="1600" kern="100" dirty="0">
                <a:solidFill>
                  <a:schemeClr val="accent1"/>
                </a:solidFill>
                <a:latin typeface="Calibri" panose="020F0502020204030204" pitchFamily="34" charset="0"/>
                <a:cs typeface="Times New Roman" panose="02020603050405020304" pitchFamily="18" charset="0"/>
              </a:rPr>
              <a:t> o l’incidenza sulla </a:t>
            </a:r>
            <a:r>
              <a:rPr lang="it-IT" sz="1600" kern="100" dirty="0" err="1">
                <a:solidFill>
                  <a:schemeClr val="accent1"/>
                </a:solidFill>
                <a:latin typeface="Calibri" panose="020F0502020204030204" pitchFamily="34" charset="0"/>
                <a:cs typeface="Times New Roman" panose="02020603050405020304" pitchFamily="18" charset="0"/>
              </a:rPr>
              <a:t>sarcopenia</a:t>
            </a:r>
            <a:r>
              <a:rPr lang="it-IT" sz="1600" kern="100" dirty="0">
                <a:solidFill>
                  <a:schemeClr val="accent1"/>
                </a:solidFill>
                <a:latin typeface="Calibri" panose="020F0502020204030204" pitchFamily="34" charset="0"/>
                <a:cs typeface="Times New Roman" panose="02020603050405020304" pitchFamily="18" charset="0"/>
              </a:rPr>
              <a:t> preesistente sono scarsamente documentate. </a:t>
            </a:r>
          </a:p>
          <a:p>
            <a:pPr marL="468313" indent="-457200" algn="just">
              <a:buFont typeface="Wingdings" pitchFamily="2" charset="2"/>
              <a:buChar char="Ø"/>
            </a:pPr>
            <a:endParaRPr lang="it-IT" sz="1600" kern="100" dirty="0">
              <a:solidFill>
                <a:schemeClr val="accent1"/>
              </a:solidFill>
              <a:latin typeface="Calibri" panose="020F0502020204030204" pitchFamily="34" charset="0"/>
              <a:cs typeface="Times New Roman" panose="02020603050405020304" pitchFamily="18" charset="0"/>
            </a:endParaRPr>
          </a:p>
          <a:p>
            <a:pPr marL="468313" indent="-457200" algn="just">
              <a:buFont typeface="Wingdings" pitchFamily="2" charset="2"/>
              <a:buChar char="Ø"/>
            </a:pPr>
            <a:r>
              <a:rPr lang="it-IT" sz="1600" kern="100" dirty="0">
                <a:solidFill>
                  <a:schemeClr val="accent1"/>
                </a:solidFill>
                <a:latin typeface="Calibri" panose="020F0502020204030204" pitchFamily="34" charset="0"/>
                <a:cs typeface="Times New Roman" panose="02020603050405020304" pitchFamily="18" charset="0"/>
              </a:rPr>
              <a:t>Dunque l'instaurazione precoce di un adeguato supporto nutrizionale in combinazione con l'attività fisica rappresentano uno stimolo anabolico importante per la sintesi proteica muscolare e la prevenzione del verificarsi della </a:t>
            </a:r>
            <a:r>
              <a:rPr lang="it-IT" sz="1600" kern="100" dirty="0" err="1">
                <a:solidFill>
                  <a:schemeClr val="accent1"/>
                </a:solidFill>
                <a:latin typeface="Calibri" panose="020F0502020204030204" pitchFamily="34" charset="0"/>
                <a:cs typeface="Times New Roman" panose="02020603050405020304" pitchFamily="18" charset="0"/>
              </a:rPr>
              <a:t>sarcopenia</a:t>
            </a:r>
            <a:r>
              <a:rPr lang="it-IT" sz="1600" kern="100" dirty="0">
                <a:solidFill>
                  <a:schemeClr val="accent1"/>
                </a:solidFill>
                <a:latin typeface="Calibri" panose="020F0502020204030204" pitchFamily="34" charset="0"/>
                <a:cs typeface="Times New Roman" panose="02020603050405020304" pitchFamily="18" charset="0"/>
              </a:rPr>
              <a:t>.</a:t>
            </a:r>
          </a:p>
          <a:p>
            <a:pPr marL="468313" indent="-457200" algn="just">
              <a:buFont typeface="Wingdings" pitchFamily="2" charset="2"/>
              <a:buChar char="Ø"/>
            </a:pPr>
            <a:endParaRPr lang="it-IT" sz="1600" kern="100" dirty="0">
              <a:solidFill>
                <a:schemeClr val="accent1"/>
              </a:solidFill>
              <a:latin typeface="Calibri" panose="020F0502020204030204" pitchFamily="34" charset="0"/>
              <a:cs typeface="Times New Roman" panose="02020603050405020304" pitchFamily="18" charset="0"/>
            </a:endParaRPr>
          </a:p>
          <a:p>
            <a:pPr marL="468313" indent="-457200" algn="just">
              <a:buFont typeface="Wingdings" pitchFamily="2" charset="2"/>
              <a:buChar char="Ø"/>
            </a:pPr>
            <a:r>
              <a:rPr lang="it-IT" sz="1600" kern="100" dirty="0">
                <a:solidFill>
                  <a:schemeClr val="accent1"/>
                </a:solidFill>
                <a:latin typeface="Calibri" panose="020F0502020204030204" pitchFamily="34" charset="0"/>
                <a:cs typeface="Times New Roman" panose="02020603050405020304" pitchFamily="18" charset="0"/>
              </a:rPr>
              <a:t>Un apporto adeguato di proteine costituisce una strategia potenzialmente efficace nel contrastare la </a:t>
            </a:r>
            <a:r>
              <a:rPr lang="it-IT" sz="1600" kern="100" dirty="0" err="1">
                <a:solidFill>
                  <a:schemeClr val="accent1"/>
                </a:solidFill>
                <a:latin typeface="Calibri" panose="020F0502020204030204" pitchFamily="34" charset="0"/>
                <a:cs typeface="Times New Roman" panose="02020603050405020304" pitchFamily="18" charset="0"/>
              </a:rPr>
              <a:t>sarcopenia</a:t>
            </a:r>
            <a:r>
              <a:rPr lang="it-IT" sz="1600" kern="100" dirty="0">
                <a:solidFill>
                  <a:schemeClr val="accent1"/>
                </a:solidFill>
                <a:latin typeface="Calibri" panose="020F0502020204030204" pitchFamily="34" charset="0"/>
                <a:cs typeface="Times New Roman" panose="02020603050405020304" pitchFamily="18" charset="0"/>
              </a:rPr>
              <a:t>. </a:t>
            </a:r>
          </a:p>
          <a:p>
            <a:pPr marL="468313" indent="-457200" algn="just">
              <a:buFont typeface="Wingdings" pitchFamily="2" charset="2"/>
              <a:buChar char="Ø"/>
            </a:pPr>
            <a:endParaRPr lang="it-IT" sz="1600" kern="100" dirty="0">
              <a:solidFill>
                <a:schemeClr val="accent1"/>
              </a:solidFill>
              <a:latin typeface="Calibri" panose="020F0502020204030204" pitchFamily="34" charset="0"/>
              <a:cs typeface="Times New Roman" panose="02020603050405020304" pitchFamily="18" charset="0"/>
            </a:endParaRPr>
          </a:p>
          <a:p>
            <a:pPr marL="468313" indent="-457200" algn="just">
              <a:buFont typeface="Wingdings" pitchFamily="2" charset="2"/>
              <a:buChar char="Ø"/>
            </a:pPr>
            <a:r>
              <a:rPr lang="it-IT" sz="1600" kern="100" dirty="0">
                <a:solidFill>
                  <a:schemeClr val="accent1"/>
                </a:solidFill>
                <a:latin typeface="Calibri" panose="020F0502020204030204" pitchFamily="34" charset="0"/>
                <a:cs typeface="Times New Roman" panose="02020603050405020304" pitchFamily="18" charset="0"/>
              </a:rPr>
              <a:t>Quando necessario, ricorrere a specifiche strategie nutrizionali: </a:t>
            </a:r>
            <a:br>
              <a:rPr lang="it-IT" sz="1600" kern="100" dirty="0">
                <a:solidFill>
                  <a:schemeClr val="accent1"/>
                </a:solidFill>
                <a:latin typeface="Calibri" panose="020F0502020204030204" pitchFamily="34" charset="0"/>
                <a:cs typeface="Times New Roman" panose="02020603050405020304" pitchFamily="18" charset="0"/>
              </a:rPr>
            </a:br>
            <a:r>
              <a:rPr lang="it-IT" sz="1600" kern="100" dirty="0">
                <a:solidFill>
                  <a:schemeClr val="accent1"/>
                </a:solidFill>
                <a:latin typeface="Calibri" panose="020F0502020204030204" pitchFamily="34" charset="0"/>
                <a:cs typeface="Times New Roman" panose="02020603050405020304" pitchFamily="18" charset="0"/>
              </a:rPr>
              <a:t>-utilizzo di alimenti proteici di facile masticazione,</a:t>
            </a:r>
            <a:br>
              <a:rPr lang="it-IT" sz="1600" kern="100" dirty="0">
                <a:solidFill>
                  <a:schemeClr val="accent1"/>
                </a:solidFill>
                <a:latin typeface="Calibri" panose="020F0502020204030204" pitchFamily="34" charset="0"/>
                <a:cs typeface="Times New Roman" panose="02020603050405020304" pitchFamily="18" charset="0"/>
              </a:rPr>
            </a:br>
            <a:r>
              <a:rPr lang="it-IT" sz="1600" kern="100" dirty="0">
                <a:solidFill>
                  <a:schemeClr val="accent1"/>
                </a:solidFill>
                <a:latin typeface="Calibri" panose="020F0502020204030204" pitchFamily="34" charset="0"/>
                <a:cs typeface="Times New Roman" panose="02020603050405020304" pitchFamily="18" charset="0"/>
              </a:rPr>
              <a:t>-l’elaborazione di pasti ad elevata densità calorico-proteica, di consistenza modificata ,</a:t>
            </a:r>
            <a:br>
              <a:rPr lang="it-IT" sz="1600" kern="100" dirty="0">
                <a:solidFill>
                  <a:schemeClr val="accent1"/>
                </a:solidFill>
                <a:latin typeface="Calibri" panose="020F0502020204030204" pitchFamily="34" charset="0"/>
                <a:cs typeface="Times New Roman" panose="02020603050405020304" pitchFamily="18" charset="0"/>
              </a:rPr>
            </a:br>
            <a:r>
              <a:rPr lang="it-IT" sz="1600" kern="100" dirty="0">
                <a:solidFill>
                  <a:schemeClr val="accent1"/>
                </a:solidFill>
                <a:latin typeface="Calibri" panose="020F0502020204030204" pitchFamily="34" charset="0"/>
                <a:cs typeface="Times New Roman" panose="02020603050405020304" pitchFamily="18" charset="0"/>
              </a:rPr>
              <a:t>-l’integrazione con supplementi nutrizionali orali proteici o calorico-proteici, arricchiti di leucina o HMB.</a:t>
            </a:r>
          </a:p>
          <a:p>
            <a:endParaRPr lang="it-IT" dirty="0"/>
          </a:p>
        </p:txBody>
      </p:sp>
    </p:spTree>
    <p:extLst>
      <p:ext uri="{BB962C8B-B14F-4D97-AF65-F5344CB8AC3E}">
        <p14:creationId xmlns:p14="http://schemas.microsoft.com/office/powerpoint/2010/main" val="877104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a 4">
            <a:extLst>
              <a:ext uri="{FF2B5EF4-FFF2-40B4-BE49-F238E27FC236}">
                <a16:creationId xmlns:a16="http://schemas.microsoft.com/office/drawing/2014/main" id="{33631D15-FA06-5A92-19FC-6340A91C2188}"/>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olo 6">
            <a:extLst>
              <a:ext uri="{FF2B5EF4-FFF2-40B4-BE49-F238E27FC236}">
                <a16:creationId xmlns:a16="http://schemas.microsoft.com/office/drawing/2014/main" id="{8CF05688-E7AB-5F1A-7E6B-015EFAB8AB48}"/>
              </a:ext>
            </a:extLst>
          </p:cNvPr>
          <p:cNvSpPr>
            <a:spLocks noGrp="1"/>
          </p:cNvSpPr>
          <p:nvPr>
            <p:ph type="title"/>
          </p:nvPr>
        </p:nvSpPr>
        <p:spPr/>
        <p:txBody>
          <a:bodyPr/>
          <a:lstStyle/>
          <a:p>
            <a:endParaRPr lang="it-IT"/>
          </a:p>
        </p:txBody>
      </p:sp>
      <p:sp>
        <p:nvSpPr>
          <p:cNvPr id="2" name="Ovale 1">
            <a:extLst>
              <a:ext uri="{FF2B5EF4-FFF2-40B4-BE49-F238E27FC236}">
                <a16:creationId xmlns:a16="http://schemas.microsoft.com/office/drawing/2014/main" id="{D4AA87DC-5A78-54FD-76DC-3F2ADE154366}"/>
              </a:ext>
            </a:extLst>
          </p:cNvPr>
          <p:cNvSpPr/>
          <p:nvPr/>
        </p:nvSpPr>
        <p:spPr>
          <a:xfrm>
            <a:off x="7503160" y="4829176"/>
            <a:ext cx="2926080" cy="582930"/>
          </a:xfrm>
          <a:prstGeom prst="ellipse">
            <a:avLst/>
          </a:prstGeom>
          <a:noFill/>
          <a:ln>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1235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4">
            <a:extLst>
              <a:ext uri="{FF2B5EF4-FFF2-40B4-BE49-F238E27FC236}">
                <a16:creationId xmlns:a16="http://schemas.microsoft.com/office/drawing/2014/main" id="{071E36D4-032A-FD16-F6D3-DF315C110B90}"/>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6471" b="16471"/>
          <a:stretch>
            <a:fillRect/>
          </a:stretch>
        </p:blipFill>
        <p:spPr>
          <a:xfrm>
            <a:off x="1907653" y="1527859"/>
            <a:ext cx="7876769" cy="2957894"/>
          </a:xfrm>
        </p:spPr>
      </p:pic>
      <p:sp>
        <p:nvSpPr>
          <p:cNvPr id="3" name="Titolo 2">
            <a:extLst>
              <a:ext uri="{FF2B5EF4-FFF2-40B4-BE49-F238E27FC236}">
                <a16:creationId xmlns:a16="http://schemas.microsoft.com/office/drawing/2014/main" id="{67DD0993-B77F-C39F-2146-E4848E666EC2}"/>
              </a:ext>
            </a:extLst>
          </p:cNvPr>
          <p:cNvSpPr>
            <a:spLocks noGrp="1"/>
          </p:cNvSpPr>
          <p:nvPr>
            <p:ph type="title"/>
          </p:nvPr>
        </p:nvSpPr>
        <p:spPr>
          <a:xfrm>
            <a:off x="1039177" y="5302282"/>
            <a:ext cx="10113645" cy="743682"/>
          </a:xfrm>
        </p:spPr>
        <p:txBody>
          <a:bodyPr/>
          <a:lstStyle/>
          <a:p>
            <a:r>
              <a:rPr lang="it-IT" sz="2000" b="0" i="1" u="none" strike="noStrike" dirty="0">
                <a:solidFill>
                  <a:schemeClr val="bg1"/>
                </a:solidFill>
                <a:effectLst/>
              </a:rPr>
              <a:t>The </a:t>
            </a:r>
            <a:r>
              <a:rPr lang="it-IT" sz="2000" b="0" i="1" u="none" strike="noStrike" dirty="0" err="1">
                <a:solidFill>
                  <a:schemeClr val="bg1"/>
                </a:solidFill>
                <a:effectLst/>
              </a:rPr>
              <a:t>mean</a:t>
            </a:r>
            <a:r>
              <a:rPr lang="it-IT" sz="2000" b="0" i="1" u="none" strike="noStrike" dirty="0">
                <a:solidFill>
                  <a:schemeClr val="bg1"/>
                </a:solidFill>
                <a:effectLst/>
              </a:rPr>
              <a:t> weight </a:t>
            </a:r>
            <a:r>
              <a:rPr lang="it-IT" sz="2000" b="0" i="1" u="none" strike="noStrike" dirty="0" err="1">
                <a:solidFill>
                  <a:schemeClr val="bg1"/>
                </a:solidFill>
                <a:effectLst/>
              </a:rPr>
              <a:t>loss</a:t>
            </a:r>
            <a:r>
              <a:rPr lang="it-IT" sz="2000" b="0" i="1" u="none" strike="noStrike" dirty="0">
                <a:solidFill>
                  <a:schemeClr val="bg1"/>
                </a:solidFill>
                <a:effectLst/>
              </a:rPr>
              <a:t> after </a:t>
            </a:r>
            <a:r>
              <a:rPr lang="it-IT" sz="2000" b="0" i="1" u="none" strike="noStrike" dirty="0" err="1">
                <a:solidFill>
                  <a:schemeClr val="bg1"/>
                </a:solidFill>
                <a:effectLst/>
              </a:rPr>
              <a:t>successful</a:t>
            </a:r>
            <a:r>
              <a:rPr lang="it-IT" sz="2000" b="0" i="1" u="none" strike="noStrike" dirty="0">
                <a:solidFill>
                  <a:schemeClr val="bg1"/>
                </a:solidFill>
                <a:effectLst/>
              </a:rPr>
              <a:t> </a:t>
            </a:r>
            <a:r>
              <a:rPr lang="it-IT" sz="2000" b="0" i="1" u="none" strike="noStrike" dirty="0" err="1">
                <a:solidFill>
                  <a:schemeClr val="bg1"/>
                </a:solidFill>
                <a:effectLst/>
              </a:rPr>
              <a:t>bariatric</a:t>
            </a:r>
            <a:r>
              <a:rPr lang="it-IT" sz="2000" b="0" i="1" u="none" strike="noStrike" dirty="0">
                <a:solidFill>
                  <a:schemeClr val="bg1"/>
                </a:solidFill>
                <a:effectLst/>
              </a:rPr>
              <a:t> surgery </a:t>
            </a:r>
            <a:r>
              <a:rPr lang="it-IT" sz="2000" b="0" i="1" u="none" strike="noStrike" dirty="0" err="1">
                <a:solidFill>
                  <a:schemeClr val="bg1"/>
                </a:solidFill>
                <a:effectLst/>
              </a:rPr>
              <a:t>is</a:t>
            </a:r>
            <a:r>
              <a:rPr lang="it-IT" sz="2000" b="0" i="1" u="none" strike="noStrike" dirty="0">
                <a:solidFill>
                  <a:schemeClr val="bg1"/>
                </a:solidFill>
                <a:effectLst/>
              </a:rPr>
              <a:t> </a:t>
            </a:r>
            <a:r>
              <a:rPr lang="it-IT" sz="2000" b="0" i="1" u="none" strike="noStrike" dirty="0" err="1">
                <a:solidFill>
                  <a:schemeClr val="bg1"/>
                </a:solidFill>
                <a:effectLst/>
              </a:rPr>
              <a:t>approximately</a:t>
            </a:r>
            <a:r>
              <a:rPr lang="it-IT" sz="2000" b="0" i="1" u="none" strike="noStrike" dirty="0">
                <a:solidFill>
                  <a:schemeClr val="bg1"/>
                </a:solidFill>
                <a:effectLst/>
              </a:rPr>
              <a:t> 33% of the </a:t>
            </a:r>
            <a:r>
              <a:rPr lang="it-IT" sz="2000" b="0" i="1" u="none" strike="noStrike" dirty="0" err="1">
                <a:solidFill>
                  <a:schemeClr val="bg1"/>
                </a:solidFill>
                <a:effectLst/>
              </a:rPr>
              <a:t>initial</a:t>
            </a:r>
            <a:r>
              <a:rPr lang="it-IT" sz="2000" b="0" i="1" u="none" strike="noStrike" dirty="0">
                <a:solidFill>
                  <a:schemeClr val="bg1"/>
                </a:solidFill>
                <a:effectLst/>
              </a:rPr>
              <a:t> body weight. </a:t>
            </a:r>
            <a:r>
              <a:rPr lang="it-IT" sz="2000" b="0" i="1" u="none" strike="noStrike" dirty="0" err="1">
                <a:solidFill>
                  <a:schemeClr val="bg1"/>
                </a:solidFill>
                <a:effectLst/>
              </a:rPr>
              <a:t>However</a:t>
            </a:r>
            <a:r>
              <a:rPr lang="it-IT" sz="2000" b="0" i="1" u="none" strike="noStrike" dirty="0">
                <a:solidFill>
                  <a:schemeClr val="bg1"/>
                </a:solidFill>
                <a:effectLst/>
              </a:rPr>
              <a:t>, </a:t>
            </a:r>
            <a:r>
              <a:rPr lang="it-IT" sz="2000" b="0" i="1" u="none" strike="noStrike" dirty="0" err="1">
                <a:solidFill>
                  <a:schemeClr val="bg1"/>
                </a:solidFill>
                <a:effectLst/>
              </a:rPr>
              <a:t>at</a:t>
            </a:r>
            <a:r>
              <a:rPr lang="it-IT" sz="2000" b="0" i="1" u="none" strike="noStrike" dirty="0">
                <a:solidFill>
                  <a:schemeClr val="bg1"/>
                </a:solidFill>
                <a:effectLst/>
              </a:rPr>
              <a:t> </a:t>
            </a:r>
            <a:r>
              <a:rPr lang="it-IT" sz="2000" b="0" i="1" u="none" strike="noStrike" dirty="0" err="1">
                <a:solidFill>
                  <a:schemeClr val="bg1"/>
                </a:solidFill>
                <a:effectLst/>
              </a:rPr>
              <a:t>least</a:t>
            </a:r>
            <a:r>
              <a:rPr lang="it-IT" sz="2000" b="0" i="1" u="none" strike="noStrike" dirty="0">
                <a:solidFill>
                  <a:schemeClr val="bg1"/>
                </a:solidFill>
                <a:effectLst/>
              </a:rPr>
              <a:t> one-</a:t>
            </a:r>
            <a:r>
              <a:rPr lang="it-IT" sz="2000" b="0" i="1" u="none" strike="noStrike" dirty="0" err="1">
                <a:solidFill>
                  <a:schemeClr val="bg1"/>
                </a:solidFill>
                <a:effectLst/>
              </a:rPr>
              <a:t>third</a:t>
            </a:r>
            <a:r>
              <a:rPr lang="it-IT" sz="2000" b="0" i="1" u="none" strike="noStrike" dirty="0">
                <a:solidFill>
                  <a:schemeClr val="bg1"/>
                </a:solidFill>
                <a:effectLst/>
              </a:rPr>
              <a:t> of </a:t>
            </a:r>
            <a:r>
              <a:rPr lang="it-IT" sz="2000" b="0" i="1" u="none" strike="noStrike" dirty="0" err="1">
                <a:solidFill>
                  <a:schemeClr val="bg1"/>
                </a:solidFill>
                <a:effectLst/>
              </a:rPr>
              <a:t>patients</a:t>
            </a:r>
            <a:r>
              <a:rPr lang="it-IT" sz="2000" b="0" i="1" u="none" strike="noStrike" dirty="0">
                <a:solidFill>
                  <a:schemeClr val="bg1"/>
                </a:solidFill>
                <a:effectLst/>
              </a:rPr>
              <a:t> </a:t>
            </a:r>
            <a:r>
              <a:rPr lang="it-IT" sz="2000" b="0" i="1" u="none" strike="noStrike" dirty="0" err="1">
                <a:solidFill>
                  <a:schemeClr val="bg1"/>
                </a:solidFill>
                <a:effectLst/>
              </a:rPr>
              <a:t>will</a:t>
            </a:r>
            <a:r>
              <a:rPr lang="it-IT" sz="2000" b="0" i="1" u="none" strike="noStrike" dirty="0">
                <a:solidFill>
                  <a:schemeClr val="bg1"/>
                </a:solidFill>
                <a:effectLst/>
              </a:rPr>
              <a:t> </a:t>
            </a:r>
            <a:r>
              <a:rPr lang="it-IT" sz="2000" b="0" i="1" u="none" strike="noStrike" dirty="0" err="1">
                <a:solidFill>
                  <a:schemeClr val="bg1"/>
                </a:solidFill>
                <a:effectLst/>
              </a:rPr>
              <a:t>regain</a:t>
            </a:r>
            <a:r>
              <a:rPr lang="it-IT" sz="2000" b="0" i="1" u="none" strike="noStrike" dirty="0">
                <a:solidFill>
                  <a:schemeClr val="bg1"/>
                </a:solidFill>
                <a:effectLst/>
              </a:rPr>
              <a:t> more </a:t>
            </a:r>
            <a:r>
              <a:rPr lang="it-IT" sz="2000" b="0" i="1" u="none" strike="noStrike" dirty="0" err="1">
                <a:solidFill>
                  <a:schemeClr val="bg1"/>
                </a:solidFill>
                <a:effectLst/>
              </a:rPr>
              <a:t>than</a:t>
            </a:r>
            <a:r>
              <a:rPr lang="it-IT" sz="2000" b="0" i="1" u="none" strike="noStrike" dirty="0">
                <a:solidFill>
                  <a:schemeClr val="bg1"/>
                </a:solidFill>
                <a:effectLst/>
              </a:rPr>
              <a:t> 25% of </a:t>
            </a:r>
            <a:r>
              <a:rPr lang="it-IT" sz="2000" b="0" i="1" u="none" strike="noStrike" dirty="0" err="1">
                <a:solidFill>
                  <a:schemeClr val="bg1"/>
                </a:solidFill>
                <a:effectLst/>
              </a:rPr>
              <a:t>total</a:t>
            </a:r>
            <a:r>
              <a:rPr lang="it-IT" sz="2000" b="0" i="1" u="none" strike="noStrike" dirty="0">
                <a:solidFill>
                  <a:schemeClr val="bg1"/>
                </a:solidFill>
                <a:effectLst/>
              </a:rPr>
              <a:t> weight </a:t>
            </a:r>
            <a:r>
              <a:rPr lang="it-IT" sz="2000" b="0" i="1" u="none" strike="noStrike" dirty="0" err="1">
                <a:solidFill>
                  <a:schemeClr val="bg1"/>
                </a:solidFill>
                <a:effectLst/>
              </a:rPr>
              <a:t>lost</a:t>
            </a:r>
            <a:r>
              <a:rPr lang="it-IT" sz="2000" b="0" i="1" u="none" strike="noStrike" dirty="0">
                <a:solidFill>
                  <a:schemeClr val="bg1"/>
                </a:solidFill>
                <a:effectLst/>
              </a:rPr>
              <a:t> and </a:t>
            </a:r>
            <a:r>
              <a:rPr lang="it-IT" sz="2000" b="0" i="1" u="none" strike="noStrike" dirty="0" err="1">
                <a:solidFill>
                  <a:schemeClr val="bg1"/>
                </a:solidFill>
                <a:effectLst/>
              </a:rPr>
              <a:t>this</a:t>
            </a:r>
            <a:r>
              <a:rPr lang="it-IT" sz="2000" b="0" i="1" u="none" strike="noStrike" dirty="0">
                <a:solidFill>
                  <a:schemeClr val="bg1"/>
                </a:solidFill>
                <a:effectLst/>
              </a:rPr>
              <a:t> weight </a:t>
            </a:r>
            <a:r>
              <a:rPr lang="it-IT" sz="2000" b="0" i="1" u="none" strike="noStrike" dirty="0" err="1">
                <a:solidFill>
                  <a:schemeClr val="bg1"/>
                </a:solidFill>
                <a:effectLst/>
              </a:rPr>
              <a:t>regain</a:t>
            </a:r>
            <a:r>
              <a:rPr lang="it-IT" sz="2000" b="0" i="1" u="none" strike="noStrike" dirty="0">
                <a:solidFill>
                  <a:schemeClr val="bg1"/>
                </a:solidFill>
                <a:effectLst/>
              </a:rPr>
              <a:t> </a:t>
            </a:r>
            <a:r>
              <a:rPr lang="it-IT" sz="2000" b="0" i="1" u="none" strike="noStrike" dirty="0" err="1">
                <a:solidFill>
                  <a:schemeClr val="bg1"/>
                </a:solidFill>
                <a:effectLst/>
              </a:rPr>
              <a:t>typically</a:t>
            </a:r>
            <a:r>
              <a:rPr lang="it-IT" sz="2000" b="0" i="1" u="none" strike="noStrike" dirty="0">
                <a:solidFill>
                  <a:schemeClr val="bg1"/>
                </a:solidFill>
                <a:effectLst/>
              </a:rPr>
              <a:t> </a:t>
            </a:r>
            <a:r>
              <a:rPr lang="it-IT" sz="2000" b="0" i="1" u="none" strike="noStrike" dirty="0" err="1">
                <a:solidFill>
                  <a:schemeClr val="bg1"/>
                </a:solidFill>
                <a:effectLst/>
              </a:rPr>
              <a:t>occurs</a:t>
            </a:r>
            <a:r>
              <a:rPr lang="it-IT" sz="2000" b="0" i="1" u="none" strike="noStrike" dirty="0">
                <a:solidFill>
                  <a:schemeClr val="bg1"/>
                </a:solidFill>
                <a:effectLst/>
              </a:rPr>
              <a:t> </a:t>
            </a:r>
            <a:r>
              <a:rPr lang="it-IT" sz="2000" b="0" i="1" u="none" strike="noStrike" dirty="0" err="1">
                <a:solidFill>
                  <a:schemeClr val="bg1"/>
                </a:solidFill>
                <a:effectLst/>
              </a:rPr>
              <a:t>within</a:t>
            </a:r>
            <a:r>
              <a:rPr lang="it-IT" sz="2000" b="0" i="1" u="none" strike="noStrike" dirty="0">
                <a:solidFill>
                  <a:schemeClr val="bg1"/>
                </a:solidFill>
                <a:effectLst/>
              </a:rPr>
              <a:t> 2 to 5 </a:t>
            </a:r>
            <a:r>
              <a:rPr lang="it-IT" sz="2000" b="0" i="1" u="none" strike="noStrike" dirty="0" err="1">
                <a:solidFill>
                  <a:schemeClr val="bg1"/>
                </a:solidFill>
                <a:effectLst/>
              </a:rPr>
              <a:t>years</a:t>
            </a:r>
            <a:r>
              <a:rPr lang="it-IT" sz="2000" b="0" i="1" u="none" strike="noStrike" dirty="0">
                <a:solidFill>
                  <a:schemeClr val="bg1"/>
                </a:solidFill>
                <a:effectLst/>
              </a:rPr>
              <a:t> of surgery.</a:t>
            </a:r>
            <a:endParaRPr lang="it-IT" sz="2000" i="1" dirty="0">
              <a:solidFill>
                <a:schemeClr val="bg1"/>
              </a:solidFill>
            </a:endParaRPr>
          </a:p>
        </p:txBody>
      </p:sp>
    </p:spTree>
    <p:extLst>
      <p:ext uri="{BB962C8B-B14F-4D97-AF65-F5344CB8AC3E}">
        <p14:creationId xmlns:p14="http://schemas.microsoft.com/office/powerpoint/2010/main" val="2353283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2579EC-9266-206B-99A1-874804F8B91C}"/>
              </a:ext>
            </a:extLst>
          </p:cNvPr>
          <p:cNvSpPr>
            <a:spLocks noGrp="1"/>
          </p:cNvSpPr>
          <p:nvPr>
            <p:ph type="title"/>
          </p:nvPr>
        </p:nvSpPr>
        <p:spPr>
          <a:xfrm>
            <a:off x="1497330" y="1023198"/>
            <a:ext cx="10058400" cy="1450757"/>
          </a:xfrm>
        </p:spPr>
        <p:txBody>
          <a:bodyPr>
            <a:noAutofit/>
          </a:bodyPr>
          <a:lstStyle/>
          <a:p>
            <a:r>
              <a:rPr lang="it-IT" dirty="0"/>
              <a:t>INDICATORI METABOLICI DEL </a:t>
            </a:r>
            <a:r>
              <a:rPr lang="it-IT" i="1" dirty="0"/>
              <a:t>WEIGHT REGAIN </a:t>
            </a:r>
            <a:br>
              <a:rPr lang="it-IT" sz="3600" dirty="0"/>
            </a:br>
            <a:endParaRPr lang="it-IT" sz="3600" dirty="0"/>
          </a:p>
        </p:txBody>
      </p:sp>
      <p:sp>
        <p:nvSpPr>
          <p:cNvPr id="3" name="Segnaposto contenuto 2">
            <a:extLst>
              <a:ext uri="{FF2B5EF4-FFF2-40B4-BE49-F238E27FC236}">
                <a16:creationId xmlns:a16="http://schemas.microsoft.com/office/drawing/2014/main" id="{381BEFEE-F125-1097-D4F4-CCCB206AC869}"/>
              </a:ext>
            </a:extLst>
          </p:cNvPr>
          <p:cNvSpPr>
            <a:spLocks noGrp="1"/>
          </p:cNvSpPr>
          <p:nvPr>
            <p:ph idx="1"/>
          </p:nvPr>
        </p:nvSpPr>
        <p:spPr>
          <a:xfrm>
            <a:off x="822960" y="2108201"/>
            <a:ext cx="10367010" cy="3760891"/>
          </a:xfrm>
        </p:spPr>
        <p:txBody>
          <a:bodyPr>
            <a:normAutofit lnSpcReduction="10000"/>
          </a:bodyPr>
          <a:lstStyle/>
          <a:p>
            <a:endParaRPr lang="it-IT" sz="2000" dirty="0"/>
          </a:p>
          <a:p>
            <a:pPr algn="just"/>
            <a:r>
              <a:rPr lang="it-IT" sz="2000" dirty="0"/>
              <a:t>Un basso dispendio energetico a riposo post chirurgia </a:t>
            </a:r>
            <a:r>
              <a:rPr lang="it-IT" sz="2000" dirty="0" err="1"/>
              <a:t>bariatrica</a:t>
            </a:r>
            <a:r>
              <a:rPr lang="it-IT" sz="2000" dirty="0"/>
              <a:t> può contribuire al recupero del peso corporeo.</a:t>
            </a:r>
            <a:endParaRPr lang="it-IT" sz="2000" dirty="0">
              <a:solidFill>
                <a:srgbClr val="1B1B1B"/>
              </a:solidFill>
              <a:latin typeface="Cambria" panose="02040503050406030204" pitchFamily="18" charset="0"/>
            </a:endParaRPr>
          </a:p>
          <a:p>
            <a:pPr algn="just"/>
            <a:r>
              <a:rPr lang="it-IT" dirty="0"/>
              <a:t>WR è un processo attivo in cui l'energia consumata in eccesso rispetto al fabbisogno viene depositata sotto forma di grasso corporeo. </a:t>
            </a:r>
          </a:p>
          <a:p>
            <a:pPr algn="just"/>
            <a:r>
              <a:rPr lang="it-IT" dirty="0"/>
              <a:t>Si verifica un incanalamento di metaboliti intermedi verso la sintesi e la deposizione di grasso. Chiamiamo questo processo "sovralimentazione metabolica". </a:t>
            </a:r>
          </a:p>
          <a:p>
            <a:pPr algn="just"/>
            <a:r>
              <a:rPr lang="it-IT" dirty="0"/>
              <a:t>I fattori che portano a un bilancio energetico positivo, alla sovralimentazione metabolica e al WR possono essere classificati come comportamentali/ambientali, metabolici/medici e anatomici/chirurgici.</a:t>
            </a:r>
          </a:p>
        </p:txBody>
      </p:sp>
      <p:pic>
        <p:nvPicPr>
          <p:cNvPr id="7" name="Immagine 6">
            <a:extLst>
              <a:ext uri="{FF2B5EF4-FFF2-40B4-BE49-F238E27FC236}">
                <a16:creationId xmlns:a16="http://schemas.microsoft.com/office/drawing/2014/main" id="{812BBA49-FEEE-7A82-9128-24A9F430B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5393" y="5324354"/>
            <a:ext cx="4090059" cy="1944737"/>
          </a:xfrm>
          <a:prstGeom prst="rect">
            <a:avLst/>
          </a:prstGeom>
        </p:spPr>
      </p:pic>
    </p:spTree>
    <p:extLst>
      <p:ext uri="{BB962C8B-B14F-4D97-AF65-F5344CB8AC3E}">
        <p14:creationId xmlns:p14="http://schemas.microsoft.com/office/powerpoint/2010/main" val="2952739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722A643-1599-1D59-86C8-FA7D92D054D0}"/>
              </a:ext>
            </a:extLst>
          </p:cNvPr>
          <p:cNvSpPr>
            <a:spLocks noGrp="1"/>
          </p:cNvSpPr>
          <p:nvPr>
            <p:ph idx="1"/>
          </p:nvPr>
        </p:nvSpPr>
        <p:spPr>
          <a:xfrm>
            <a:off x="5401834" y="994695"/>
            <a:ext cx="5845286" cy="4868609"/>
          </a:xfrm>
        </p:spPr>
        <p:txBody>
          <a:bodyPr>
            <a:normAutofit/>
          </a:bodyPr>
          <a:lstStyle/>
          <a:p>
            <a:pPr algn="just"/>
            <a:r>
              <a:rPr lang="it-IT" dirty="0"/>
              <a:t>I pazienti sono in grado di consumare cibo a sufficienza per soddisfare il loro fabbisogno energetico e mantenere un peso stabile senza provare fame o comportamenti di ricerca del cibo.</a:t>
            </a:r>
          </a:p>
          <a:p>
            <a:pPr algn="just">
              <a:tabLst>
                <a:tab pos="2085975" algn="l"/>
              </a:tabLst>
            </a:pPr>
            <a:r>
              <a:rPr lang="it-IT" dirty="0"/>
              <a:t>La chirurgia </a:t>
            </a:r>
            <a:r>
              <a:rPr lang="it-IT" dirty="0" err="1"/>
              <a:t>bariatrica</a:t>
            </a:r>
            <a:r>
              <a:rPr lang="it-IT" dirty="0"/>
              <a:t> segna un nuovo ”</a:t>
            </a:r>
            <a:r>
              <a:rPr lang="it-IT" i="1" dirty="0"/>
              <a:t>weight set point</a:t>
            </a:r>
            <a:r>
              <a:rPr lang="it-IT" dirty="0"/>
              <a:t>.”</a:t>
            </a:r>
          </a:p>
          <a:p>
            <a:pPr algn="just">
              <a:tabLst>
                <a:tab pos="2085975" algn="l"/>
              </a:tabLst>
            </a:pPr>
            <a:r>
              <a:rPr lang="it-IT" dirty="0"/>
              <a:t>Ci possono essere alterazioni degli ormoni intestinali regolatori, come il GLP-1, la Colecistochinina, il Peptide YY, la Grelina, il Polipeptide Pancreatico e la Leptina. I pazienti con  WR spesso sono consapevoli dei cambiamenti nella loro percezione di sazietà e riferiscono una recidiva del comportamento alimentare eccessivo. Ecco l’utilità nella farmacoterapia nel WR. </a:t>
            </a:r>
          </a:p>
          <a:p>
            <a:pPr algn="just">
              <a:tabLst>
                <a:tab pos="2085975" algn="l"/>
              </a:tabLst>
            </a:pPr>
            <a:endParaRPr lang="it-IT" sz="1600" dirty="0"/>
          </a:p>
          <a:p>
            <a:pPr marL="0" indent="0" algn="just">
              <a:buNone/>
              <a:tabLst>
                <a:tab pos="2085975" algn="l"/>
              </a:tabLst>
            </a:pPr>
            <a:endParaRPr lang="it-IT" sz="1600" dirty="0"/>
          </a:p>
        </p:txBody>
      </p:sp>
      <p:sp>
        <p:nvSpPr>
          <p:cNvPr id="2" name="Titolo 1">
            <a:extLst>
              <a:ext uri="{FF2B5EF4-FFF2-40B4-BE49-F238E27FC236}">
                <a16:creationId xmlns:a16="http://schemas.microsoft.com/office/drawing/2014/main" id="{D8FEB98D-9599-123C-6936-F2C4DA61CB0E}"/>
              </a:ext>
            </a:extLst>
          </p:cNvPr>
          <p:cNvSpPr>
            <a:spLocks noGrp="1"/>
          </p:cNvSpPr>
          <p:nvPr>
            <p:ph type="title"/>
          </p:nvPr>
        </p:nvSpPr>
        <p:spPr/>
        <p:txBody>
          <a:bodyPr>
            <a:normAutofit fontScale="90000"/>
          </a:bodyPr>
          <a:lstStyle/>
          <a:p>
            <a:r>
              <a:rPr lang="it-IT" dirty="0"/>
              <a:t>I cambiamenti metabolici dopo la chirurgia</a:t>
            </a:r>
          </a:p>
        </p:txBody>
      </p:sp>
      <p:pic>
        <p:nvPicPr>
          <p:cNvPr id="4" name="Immagine 3">
            <a:extLst>
              <a:ext uri="{FF2B5EF4-FFF2-40B4-BE49-F238E27FC236}">
                <a16:creationId xmlns:a16="http://schemas.microsoft.com/office/drawing/2014/main" id="{EF7846EF-FDCC-22B9-0807-D44AC1E80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70" y="4794098"/>
            <a:ext cx="4090059" cy="1944737"/>
          </a:xfrm>
          <a:prstGeom prst="rect">
            <a:avLst/>
          </a:prstGeom>
        </p:spPr>
      </p:pic>
    </p:spTree>
    <p:extLst>
      <p:ext uri="{BB962C8B-B14F-4D97-AF65-F5344CB8AC3E}">
        <p14:creationId xmlns:p14="http://schemas.microsoft.com/office/powerpoint/2010/main" val="169835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A65062-A04F-5226-AB98-E6AEC6E55AA1}"/>
              </a:ext>
            </a:extLst>
          </p:cNvPr>
          <p:cNvSpPr>
            <a:spLocks noGrp="1"/>
          </p:cNvSpPr>
          <p:nvPr>
            <p:ph type="title"/>
          </p:nvPr>
        </p:nvSpPr>
        <p:spPr>
          <a:xfrm>
            <a:off x="1157325" y="738595"/>
            <a:ext cx="11262166" cy="1450757"/>
          </a:xfrm>
          <a:ln>
            <a:solidFill>
              <a:schemeClr val="accent1"/>
            </a:solidFill>
          </a:ln>
        </p:spPr>
        <p:txBody>
          <a:bodyPr>
            <a:normAutofit fontScale="90000"/>
          </a:bodyPr>
          <a:lstStyle/>
          <a:p>
            <a:r>
              <a:rPr lang="it-IT" sz="4400" b="0" i="0" u="none" strike="noStrike" dirty="0">
                <a:solidFill>
                  <a:srgbClr val="1B1B1B"/>
                </a:solidFill>
                <a:effectLst/>
              </a:rPr>
              <a:t>WR AFTER BARIATRIC SURGERY IS MULTIFACTORIAL</a:t>
            </a:r>
            <a:br>
              <a:rPr lang="it-IT" dirty="0"/>
            </a:br>
            <a:endParaRPr lang="it-IT" dirty="0"/>
          </a:p>
        </p:txBody>
      </p:sp>
      <p:sp>
        <p:nvSpPr>
          <p:cNvPr id="4" name="Freccia giù 3">
            <a:extLst>
              <a:ext uri="{FF2B5EF4-FFF2-40B4-BE49-F238E27FC236}">
                <a16:creationId xmlns:a16="http://schemas.microsoft.com/office/drawing/2014/main" id="{85E3BC7E-69AC-77B3-9E75-8ED6471E0575}"/>
              </a:ext>
            </a:extLst>
          </p:cNvPr>
          <p:cNvSpPr/>
          <p:nvPr/>
        </p:nvSpPr>
        <p:spPr>
          <a:xfrm>
            <a:off x="5520690" y="1691640"/>
            <a:ext cx="788670" cy="158877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id="{F459616A-8831-D5ED-7D0E-E3D84B1274C3}"/>
              </a:ext>
            </a:extLst>
          </p:cNvPr>
          <p:cNvSpPr/>
          <p:nvPr/>
        </p:nvSpPr>
        <p:spPr>
          <a:xfrm>
            <a:off x="2404123" y="4064615"/>
            <a:ext cx="7383753" cy="1754326"/>
          </a:xfrm>
          <a:prstGeom prst="rect">
            <a:avLst/>
          </a:prstGeom>
          <a:noFill/>
        </p:spPr>
        <p:txBody>
          <a:bodyPr wrap="none" lIns="91440" tIns="45720" rIns="91440" bIns="45720">
            <a:spAutoFit/>
          </a:bodyPr>
          <a:lstStyle/>
          <a:p>
            <a:pPr algn="ctr"/>
            <a:r>
              <a:rPr lang="it-IT" sz="5400" b="1" dirty="0" err="1">
                <a:ln w="22225">
                  <a:solidFill>
                    <a:schemeClr val="accent2"/>
                  </a:solidFill>
                  <a:prstDash val="solid"/>
                </a:ln>
                <a:solidFill>
                  <a:schemeClr val="accent2">
                    <a:lumMod val="40000"/>
                    <a:lumOff val="60000"/>
                  </a:schemeClr>
                </a:solidFill>
              </a:rPr>
              <a:t>Multifactorial</a:t>
            </a:r>
            <a:r>
              <a:rPr lang="it-IT" sz="5400" b="1" dirty="0">
                <a:ln w="22225">
                  <a:solidFill>
                    <a:schemeClr val="accent2"/>
                  </a:solidFill>
                  <a:prstDash val="solid"/>
                </a:ln>
                <a:solidFill>
                  <a:schemeClr val="accent2">
                    <a:lumMod val="40000"/>
                    <a:lumOff val="60000"/>
                  </a:schemeClr>
                </a:solidFill>
              </a:rPr>
              <a:t> </a:t>
            </a:r>
            <a:r>
              <a:rPr lang="it-IT" sz="5400" b="1" dirty="0" err="1">
                <a:ln w="22225">
                  <a:solidFill>
                    <a:schemeClr val="accent2"/>
                  </a:solidFill>
                  <a:prstDash val="solid"/>
                </a:ln>
                <a:solidFill>
                  <a:schemeClr val="accent2">
                    <a:lumMod val="40000"/>
                    <a:lumOff val="60000"/>
                  </a:schemeClr>
                </a:solidFill>
              </a:rPr>
              <a:t>questions</a:t>
            </a:r>
            <a:r>
              <a:rPr lang="it-IT" sz="5400" b="1" dirty="0">
                <a:ln w="22225">
                  <a:solidFill>
                    <a:schemeClr val="accent2"/>
                  </a:solidFill>
                  <a:prstDash val="solid"/>
                </a:ln>
                <a:solidFill>
                  <a:schemeClr val="accent2">
                    <a:lumMod val="40000"/>
                    <a:lumOff val="60000"/>
                  </a:schemeClr>
                </a:solidFill>
              </a:rPr>
              <a:t>?</a:t>
            </a:r>
          </a:p>
          <a:p>
            <a:pPr algn="ctr"/>
            <a:r>
              <a:rPr lang="it-IT" sz="5400" b="1" cap="none" spc="0" dirty="0" err="1">
                <a:ln w="22225">
                  <a:solidFill>
                    <a:schemeClr val="accent2"/>
                  </a:solidFill>
                  <a:prstDash val="solid"/>
                </a:ln>
                <a:solidFill>
                  <a:schemeClr val="accent2">
                    <a:lumMod val="40000"/>
                    <a:lumOff val="60000"/>
                  </a:schemeClr>
                </a:solidFill>
                <a:effectLst/>
              </a:rPr>
              <a:t>Multifactorial</a:t>
            </a:r>
            <a:r>
              <a:rPr lang="it-IT" sz="5400" b="1" cap="none" spc="0" dirty="0">
                <a:ln w="22225">
                  <a:solidFill>
                    <a:schemeClr val="accent2"/>
                  </a:solidFill>
                  <a:prstDash val="solid"/>
                </a:ln>
                <a:solidFill>
                  <a:schemeClr val="accent2">
                    <a:lumMod val="40000"/>
                    <a:lumOff val="60000"/>
                  </a:schemeClr>
                </a:solidFill>
                <a:effectLst/>
              </a:rPr>
              <a:t> </a:t>
            </a:r>
            <a:r>
              <a:rPr lang="it-IT" sz="5400" b="1" cap="none" spc="0" dirty="0" err="1">
                <a:ln w="22225">
                  <a:solidFill>
                    <a:schemeClr val="accent2"/>
                  </a:solidFill>
                  <a:prstDash val="solid"/>
                </a:ln>
                <a:solidFill>
                  <a:schemeClr val="accent2">
                    <a:lumMod val="40000"/>
                    <a:lumOff val="60000"/>
                  </a:schemeClr>
                </a:solidFill>
                <a:effectLst/>
              </a:rPr>
              <a:t>answers</a:t>
            </a:r>
            <a:r>
              <a:rPr lang="it-IT" sz="5400" b="1" cap="none" spc="0" dirty="0">
                <a:ln w="22225">
                  <a:solidFill>
                    <a:schemeClr val="accent2"/>
                  </a:solidFill>
                  <a:prstDash val="solid"/>
                </a:ln>
                <a:solidFill>
                  <a:schemeClr val="accent2">
                    <a:lumMod val="40000"/>
                    <a:lumOff val="60000"/>
                  </a:schemeClr>
                </a:solidFill>
                <a:effectLst/>
              </a:rPr>
              <a:t>!</a:t>
            </a:r>
          </a:p>
        </p:txBody>
      </p:sp>
    </p:spTree>
    <p:extLst>
      <p:ext uri="{BB962C8B-B14F-4D97-AF65-F5344CB8AC3E}">
        <p14:creationId xmlns:p14="http://schemas.microsoft.com/office/powerpoint/2010/main" val="656707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450651-A0C0-8AEF-0ED7-FF7E7EB40B96}"/>
              </a:ext>
            </a:extLst>
          </p:cNvPr>
          <p:cNvSpPr>
            <a:spLocks noGrp="1"/>
          </p:cNvSpPr>
          <p:nvPr>
            <p:ph type="title"/>
          </p:nvPr>
        </p:nvSpPr>
        <p:spPr/>
        <p:txBody>
          <a:bodyPr/>
          <a:lstStyle/>
          <a:p>
            <a:r>
              <a:rPr lang="it-IT" dirty="0"/>
              <a:t>FATTORI DIETETICI</a:t>
            </a:r>
          </a:p>
        </p:txBody>
      </p:sp>
      <p:sp>
        <p:nvSpPr>
          <p:cNvPr id="3" name="Segnaposto contenuto 2">
            <a:extLst>
              <a:ext uri="{FF2B5EF4-FFF2-40B4-BE49-F238E27FC236}">
                <a16:creationId xmlns:a16="http://schemas.microsoft.com/office/drawing/2014/main" id="{E1C54743-2021-B242-ABBC-61EA11911251}"/>
              </a:ext>
            </a:extLst>
          </p:cNvPr>
          <p:cNvSpPr>
            <a:spLocks noGrp="1"/>
          </p:cNvSpPr>
          <p:nvPr>
            <p:ph idx="1"/>
          </p:nvPr>
        </p:nvSpPr>
        <p:spPr>
          <a:xfrm>
            <a:off x="1005840" y="2108201"/>
            <a:ext cx="10149840" cy="3760891"/>
          </a:xfrm>
        </p:spPr>
        <p:txBody>
          <a:bodyPr/>
          <a:lstStyle/>
          <a:p>
            <a:pPr algn="just"/>
            <a:r>
              <a:rPr lang="it-IT" dirty="0"/>
              <a:t>Una composizione della dieta e scelte alimentari non ottimali sono state implicate nella ripresa di peso post chirurgica. Dopo la chirurgia </a:t>
            </a:r>
            <a:r>
              <a:rPr lang="it-IT" dirty="0" err="1"/>
              <a:t>bariatrica</a:t>
            </a:r>
            <a:r>
              <a:rPr lang="it-IT" dirty="0"/>
              <a:t>, si consiglia una dieta ricca di proteine, a basso indice glicemico e a basso contenuto di grassi, con almeno 5 porzioni di frutta e verdura al giorno. </a:t>
            </a:r>
          </a:p>
          <a:p>
            <a:pPr algn="just"/>
            <a:r>
              <a:rPr lang="it-IT" dirty="0"/>
              <a:t>Sebbene non siano stati definiti i fabbisogni esatti dopo la chirurgia </a:t>
            </a:r>
            <a:r>
              <a:rPr lang="it-IT" dirty="0" err="1"/>
              <a:t>bariatrica</a:t>
            </a:r>
            <a:r>
              <a:rPr lang="it-IT" dirty="0"/>
              <a:t>, si raccomanda un apporto proteico giornaliero di 1,0-1,5 g/kg di peso corporeo ideale per mitigare la perdita di massa muscolare magra durante il periodo di dimagrimento e per garantire un senso di sazietà continuo durante il mantenimento del peso grazie al carico proteico.</a:t>
            </a:r>
          </a:p>
        </p:txBody>
      </p:sp>
      <p:pic>
        <p:nvPicPr>
          <p:cNvPr id="4" name="Immagine 3">
            <a:extLst>
              <a:ext uri="{FF2B5EF4-FFF2-40B4-BE49-F238E27FC236}">
                <a16:creationId xmlns:a16="http://schemas.microsoft.com/office/drawing/2014/main" id="{20EC2C27-5F83-1A29-ED6A-4B9EE7907879}"/>
              </a:ext>
            </a:extLst>
          </p:cNvPr>
          <p:cNvPicPr>
            <a:picLocks noChangeAspect="1"/>
          </p:cNvPicPr>
          <p:nvPr/>
        </p:nvPicPr>
        <p:blipFill>
          <a:blip r:embed="rId2"/>
          <a:stretch>
            <a:fillRect/>
          </a:stretch>
        </p:blipFill>
        <p:spPr>
          <a:xfrm>
            <a:off x="9538448" y="4479403"/>
            <a:ext cx="2244831" cy="2268662"/>
          </a:xfrm>
          <a:prstGeom prst="rect">
            <a:avLst/>
          </a:prstGeom>
        </p:spPr>
      </p:pic>
    </p:spTree>
    <p:extLst>
      <p:ext uri="{BB962C8B-B14F-4D97-AF65-F5344CB8AC3E}">
        <p14:creationId xmlns:p14="http://schemas.microsoft.com/office/powerpoint/2010/main" val="4068597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immagine 5">
            <a:extLst>
              <a:ext uri="{FF2B5EF4-FFF2-40B4-BE49-F238E27FC236}">
                <a16:creationId xmlns:a16="http://schemas.microsoft.com/office/drawing/2014/main" id="{B9866CBD-6860-CD46-8D1D-555E60135DDD}"/>
              </a:ext>
            </a:extLst>
          </p:cNvPr>
          <p:cNvSpPr>
            <a:spLocks noGrp="1"/>
          </p:cNvSpPr>
          <p:nvPr>
            <p:ph type="pic" sz="quarter" idx="13"/>
          </p:nvPr>
        </p:nvSpPr>
        <p:spPr/>
        <p:txBody>
          <a:bodyPr/>
          <a:lstStyle/>
          <a:p>
            <a:endParaRPr lang="it-IT" dirty="0"/>
          </a:p>
        </p:txBody>
      </p:sp>
      <p:sp>
        <p:nvSpPr>
          <p:cNvPr id="4" name="Titolo 3">
            <a:extLst>
              <a:ext uri="{FF2B5EF4-FFF2-40B4-BE49-F238E27FC236}">
                <a16:creationId xmlns:a16="http://schemas.microsoft.com/office/drawing/2014/main" id="{C10F41EA-B62B-8F1E-BE72-1671E8E000C0}"/>
              </a:ext>
            </a:extLst>
          </p:cNvPr>
          <p:cNvSpPr>
            <a:spLocks noGrp="1"/>
          </p:cNvSpPr>
          <p:nvPr>
            <p:ph type="title"/>
          </p:nvPr>
        </p:nvSpPr>
        <p:spPr>
          <a:xfrm>
            <a:off x="2607309" y="5091430"/>
            <a:ext cx="8331202" cy="1308100"/>
          </a:xfrm>
        </p:spPr>
        <p:txBody>
          <a:bodyPr/>
          <a:lstStyle/>
          <a:p>
            <a:pPr algn="ctr"/>
            <a:r>
              <a:rPr lang="it-IT" sz="2400" dirty="0"/>
              <a:t>Patologia cronica, ingravescente e recidivante che va trattata con un approccio multimodale.</a:t>
            </a:r>
            <a:br>
              <a:rPr lang="it-IT" dirty="0"/>
            </a:br>
            <a:r>
              <a:rPr lang="it-IT" sz="2400" dirty="0"/>
              <a:t>La chirurgia </a:t>
            </a:r>
            <a:r>
              <a:rPr lang="it-IT" sz="2400" dirty="0" err="1"/>
              <a:t>bariatrica</a:t>
            </a:r>
            <a:r>
              <a:rPr lang="it-IT" sz="2400" dirty="0"/>
              <a:t> rappresenta un validissimo strumento per la cura di questa grave patologia ma deve essere seguita da un valido supporto </a:t>
            </a:r>
            <a:r>
              <a:rPr lang="it-IT" sz="2400" dirty="0" err="1"/>
              <a:t>multispecialistico</a:t>
            </a:r>
            <a:r>
              <a:rPr lang="it-IT" sz="2400" dirty="0"/>
              <a:t> per evitare complicanze sul piano clinico, metabolico e nutrizionale.</a:t>
            </a:r>
            <a:br>
              <a:rPr lang="it-IT" dirty="0"/>
            </a:br>
            <a:endParaRPr lang="it-IT" dirty="0"/>
          </a:p>
        </p:txBody>
      </p:sp>
      <p:sp>
        <p:nvSpPr>
          <p:cNvPr id="7" name="Segnaposto immagine 5">
            <a:extLst>
              <a:ext uri="{FF2B5EF4-FFF2-40B4-BE49-F238E27FC236}">
                <a16:creationId xmlns:a16="http://schemas.microsoft.com/office/drawing/2014/main" id="{07F6AC6E-3984-E6B4-93D5-4A799E675E31}"/>
              </a:ext>
            </a:extLst>
          </p:cNvPr>
          <p:cNvSpPr txBox="1">
            <a:spLocks/>
          </p:cNvSpPr>
          <p:nvPr/>
        </p:nvSpPr>
        <p:spPr>
          <a:xfrm>
            <a:off x="152400" y="152400"/>
            <a:ext cx="6311900" cy="6858000"/>
          </a:xfrm>
          <a:prstGeom prst="rect">
            <a:avLst/>
          </a:prstGeom>
        </p:spPr>
        <p:txBody>
          <a:bodyPr vert="horz" lIns="0" tIns="45720" rIns="0" bIns="45720" rtlCol="0">
            <a:normAutofit/>
          </a:bodyPr>
          <a:lst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it-IT" dirty="0"/>
          </a:p>
        </p:txBody>
      </p:sp>
      <p:pic>
        <p:nvPicPr>
          <p:cNvPr id="1026" name="Picture 2" descr="Cosa significa chirurgia bariatrica - Enfea Salute">
            <a:extLst>
              <a:ext uri="{FF2B5EF4-FFF2-40B4-BE49-F238E27FC236}">
                <a16:creationId xmlns:a16="http://schemas.microsoft.com/office/drawing/2014/main" id="{D7C9CD06-EE92-8164-AC69-A258DCCB25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4700" y="944880"/>
            <a:ext cx="3606800" cy="2247900"/>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7">
            <a:extLst>
              <a:ext uri="{FF2B5EF4-FFF2-40B4-BE49-F238E27FC236}">
                <a16:creationId xmlns:a16="http://schemas.microsoft.com/office/drawing/2014/main" id="{2F25C63E-4AC2-0233-1862-2D4E83D67A26}"/>
              </a:ext>
            </a:extLst>
          </p:cNvPr>
          <p:cNvSpPr/>
          <p:nvPr/>
        </p:nvSpPr>
        <p:spPr>
          <a:xfrm>
            <a:off x="1307495" y="2026285"/>
            <a:ext cx="2393284"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5400" b="1" dirty="0">
                <a:ln/>
                <a:solidFill>
                  <a:schemeClr val="accent3"/>
                </a:solidFill>
              </a:rPr>
              <a:t>O</a:t>
            </a:r>
            <a:r>
              <a:rPr lang="it-IT" sz="5400" b="1" cap="none" spc="0" dirty="0">
                <a:ln/>
                <a:solidFill>
                  <a:schemeClr val="accent3"/>
                </a:solidFill>
                <a:effectLst/>
              </a:rPr>
              <a:t>besità</a:t>
            </a:r>
          </a:p>
        </p:txBody>
      </p:sp>
    </p:spTree>
    <p:extLst>
      <p:ext uri="{BB962C8B-B14F-4D97-AF65-F5344CB8AC3E}">
        <p14:creationId xmlns:p14="http://schemas.microsoft.com/office/powerpoint/2010/main" val="3641189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A70BDF-EF2B-66D8-FA9F-1EFF69AB4A5B}"/>
              </a:ext>
            </a:extLst>
          </p:cNvPr>
          <p:cNvSpPr>
            <a:spLocks noGrp="1"/>
          </p:cNvSpPr>
          <p:nvPr>
            <p:ph type="title"/>
          </p:nvPr>
        </p:nvSpPr>
        <p:spPr/>
        <p:txBody>
          <a:bodyPr/>
          <a:lstStyle/>
          <a:p>
            <a:r>
              <a:rPr lang="it-IT" dirty="0"/>
              <a:t>FATTORI PSICOLOGICI</a:t>
            </a:r>
          </a:p>
        </p:txBody>
      </p:sp>
      <p:sp>
        <p:nvSpPr>
          <p:cNvPr id="3" name="Segnaposto contenuto 2">
            <a:extLst>
              <a:ext uri="{FF2B5EF4-FFF2-40B4-BE49-F238E27FC236}">
                <a16:creationId xmlns:a16="http://schemas.microsoft.com/office/drawing/2014/main" id="{A1B5B532-14E7-3A72-1641-2BB1784E9EBC}"/>
              </a:ext>
            </a:extLst>
          </p:cNvPr>
          <p:cNvSpPr>
            <a:spLocks noGrp="1"/>
          </p:cNvSpPr>
          <p:nvPr>
            <p:ph idx="1"/>
          </p:nvPr>
        </p:nvSpPr>
        <p:spPr>
          <a:xfrm>
            <a:off x="1036320" y="2108201"/>
            <a:ext cx="10119360" cy="3760891"/>
          </a:xfrm>
        </p:spPr>
        <p:txBody>
          <a:bodyPr/>
          <a:lstStyle/>
          <a:p>
            <a:pPr algn="just">
              <a:tabLst>
                <a:tab pos="2085975" algn="l"/>
              </a:tabLst>
            </a:pPr>
            <a:r>
              <a:rPr lang="it-IT" dirty="0"/>
              <a:t>F</a:t>
            </a:r>
            <a:r>
              <a:rPr lang="it-IT" sz="2000" dirty="0"/>
              <a:t>ondamentale che i pazienti siano sottoposti a frequenti valutazioni psicologiche per i disturbi alimentari e a</a:t>
            </a:r>
            <a:r>
              <a:rPr lang="it-IT" sz="2000" i="1" dirty="0"/>
              <a:t> screening </a:t>
            </a:r>
            <a:r>
              <a:rPr lang="it-IT" sz="2000" dirty="0"/>
              <a:t>per la depressione nel preoperatorio,  i quali insieme ad altre malattie psichiatriche, sono associati ad un aumento del rischio di plateau di peso precoce e WR.</a:t>
            </a:r>
          </a:p>
          <a:p>
            <a:pPr algn="just">
              <a:tabLst>
                <a:tab pos="2085975" algn="l"/>
              </a:tabLst>
            </a:pPr>
            <a:r>
              <a:rPr lang="it-IT" sz="2000" dirty="0"/>
              <a:t>Inoltre, alcuni dei farmaci psicotropi e antidepressivi più comuni hanno come effetto collaterale l'aumento di peso. Pertanto, è importante la collaborazione con lo psichiatra/psicoterapeuta del paziente per scegliere il farmaco che influisca meno sull’aumento del peso.</a:t>
            </a:r>
          </a:p>
          <a:p>
            <a:endParaRPr lang="it-IT" dirty="0"/>
          </a:p>
        </p:txBody>
      </p:sp>
      <p:pic>
        <p:nvPicPr>
          <p:cNvPr id="5" name="Picture 10" descr="ercorso di Psico Nutrizione - Graziana De Palma">
            <a:extLst>
              <a:ext uri="{FF2B5EF4-FFF2-40B4-BE49-F238E27FC236}">
                <a16:creationId xmlns:a16="http://schemas.microsoft.com/office/drawing/2014/main" id="{862AFF19-6F77-EBD8-DB72-C6B8FD7F67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940" b="7542"/>
          <a:stretch>
            <a:fillRect/>
          </a:stretch>
        </p:blipFill>
        <p:spPr bwMode="auto">
          <a:xfrm>
            <a:off x="8129588" y="4247910"/>
            <a:ext cx="3026092" cy="2477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289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36AB69-9BCA-E9F2-C5F1-A0A6D0EACCFE}"/>
              </a:ext>
            </a:extLst>
          </p:cNvPr>
          <p:cNvSpPr>
            <a:spLocks noGrp="1"/>
          </p:cNvSpPr>
          <p:nvPr>
            <p:ph type="title"/>
          </p:nvPr>
        </p:nvSpPr>
        <p:spPr/>
        <p:txBody>
          <a:bodyPr/>
          <a:lstStyle/>
          <a:p>
            <a:r>
              <a:rPr lang="it-IT" dirty="0"/>
              <a:t>FATTORI CHINESIOLOGICI</a:t>
            </a:r>
          </a:p>
        </p:txBody>
      </p:sp>
      <p:sp>
        <p:nvSpPr>
          <p:cNvPr id="3" name="Segnaposto contenuto 2">
            <a:extLst>
              <a:ext uri="{FF2B5EF4-FFF2-40B4-BE49-F238E27FC236}">
                <a16:creationId xmlns:a16="http://schemas.microsoft.com/office/drawing/2014/main" id="{3C8A3BA4-7E00-0D70-2772-6F0FFCE98FB4}"/>
              </a:ext>
            </a:extLst>
          </p:cNvPr>
          <p:cNvSpPr>
            <a:spLocks noGrp="1"/>
          </p:cNvSpPr>
          <p:nvPr>
            <p:ph idx="1"/>
          </p:nvPr>
        </p:nvSpPr>
        <p:spPr>
          <a:xfrm>
            <a:off x="1017270" y="2108201"/>
            <a:ext cx="10138410" cy="3760891"/>
          </a:xfrm>
        </p:spPr>
        <p:txBody>
          <a:bodyPr/>
          <a:lstStyle/>
          <a:p>
            <a:pPr marL="0" indent="0" algn="just">
              <a:buNone/>
            </a:pPr>
            <a:r>
              <a:rPr lang="it-IT" dirty="0"/>
              <a:t>L'allenamento fisico, e in particolare l'esercizio di resistenza, può potenzialmente attenuare la perdita muscolare; tuttavia, i dati pubblicati dimostrano che solo una minoranza di pazienti raggiunge i 150 minuti di attività fisica raccomandati a settimana dopo la chirurgia </a:t>
            </a:r>
            <a:r>
              <a:rPr lang="it-IT" dirty="0" err="1"/>
              <a:t>bariatrica</a:t>
            </a:r>
            <a:r>
              <a:rPr lang="it-IT" dirty="0"/>
              <a:t> (Pertanto sussiste la necessità di un efficace programma di esercizi </a:t>
            </a:r>
            <a:r>
              <a:rPr lang="it-IT" dirty="0" err="1"/>
              <a:t>perioperatori</a:t>
            </a:r>
            <a:r>
              <a:rPr lang="it-IT" dirty="0"/>
              <a:t> per i pazienti sottoposti a chirurgia </a:t>
            </a:r>
            <a:r>
              <a:rPr lang="it-IT" dirty="0" err="1"/>
              <a:t>bariatrica</a:t>
            </a:r>
            <a:r>
              <a:rPr lang="it-IT" dirty="0"/>
              <a:t> al fine di attenuare il dispendio anabolico).</a:t>
            </a:r>
          </a:p>
        </p:txBody>
      </p:sp>
      <p:pic>
        <p:nvPicPr>
          <p:cNvPr id="4" name="Picture 6" descr="utrizione Sportiva. Cosa è, a chi serve » Gian Mario Migliaccio">
            <a:extLst>
              <a:ext uri="{FF2B5EF4-FFF2-40B4-BE49-F238E27FC236}">
                <a16:creationId xmlns:a16="http://schemas.microsoft.com/office/drawing/2014/main" id="{62A87A93-CF8E-D4A7-03A5-907E31EAD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4214" y="4317357"/>
            <a:ext cx="3981238" cy="208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9602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D6283B-5A4B-CA32-3270-A6B2EF531489}"/>
              </a:ext>
            </a:extLst>
          </p:cNvPr>
          <p:cNvSpPr>
            <a:spLocks noGrp="1"/>
          </p:cNvSpPr>
          <p:nvPr>
            <p:ph type="title"/>
          </p:nvPr>
        </p:nvSpPr>
        <p:spPr/>
        <p:txBody>
          <a:bodyPr/>
          <a:lstStyle/>
          <a:p>
            <a:r>
              <a:rPr lang="it-IT" dirty="0"/>
              <a:t>FATTORI METABOLICI</a:t>
            </a:r>
          </a:p>
        </p:txBody>
      </p:sp>
      <p:sp>
        <p:nvSpPr>
          <p:cNvPr id="3" name="Segnaposto contenuto 2">
            <a:extLst>
              <a:ext uri="{FF2B5EF4-FFF2-40B4-BE49-F238E27FC236}">
                <a16:creationId xmlns:a16="http://schemas.microsoft.com/office/drawing/2014/main" id="{EFFC7894-A1F3-E1DA-08C4-9D3C90C8D980}"/>
              </a:ext>
            </a:extLst>
          </p:cNvPr>
          <p:cNvSpPr>
            <a:spLocks noGrp="1"/>
          </p:cNvSpPr>
          <p:nvPr>
            <p:ph idx="1"/>
          </p:nvPr>
        </p:nvSpPr>
        <p:spPr>
          <a:xfrm>
            <a:off x="1005840" y="2108201"/>
            <a:ext cx="10149840" cy="3760891"/>
          </a:xfrm>
        </p:spPr>
        <p:txBody>
          <a:bodyPr/>
          <a:lstStyle/>
          <a:p>
            <a:pPr algn="just"/>
            <a:r>
              <a:rPr lang="it-IT" dirty="0"/>
              <a:t>La possibilità che la restrizione calorica riduca il dispendio energetico per conservare il grasso corporeo è stata proposta come un fattore importante nel WR. Il divario tra il dispendio energetico previsto e quello effettivo dopo la perdita di peso, o adattamento metabolico (</a:t>
            </a:r>
            <a:r>
              <a:rPr lang="it-IT" i="1" dirty="0" err="1"/>
              <a:t>Metabolic</a:t>
            </a:r>
            <a:r>
              <a:rPr lang="it-IT" i="1" dirty="0"/>
              <a:t> </a:t>
            </a:r>
            <a:r>
              <a:rPr lang="it-IT" i="1" dirty="0" err="1"/>
              <a:t>Assessment</a:t>
            </a:r>
            <a:r>
              <a:rPr lang="it-IT" dirty="0"/>
              <a:t>), impone condizioni di sovralimentazione a livelli di assunzione energetica inferiori a quelli previsti dalla massa corporea. Tuttavia, questo divario energetico è relativamente piccolo (circa 50-100 kcal/giorno) e diminuisce nel tempo. La variazione individuale in questo processo può essere correlata al grado di WR post chirurgia </a:t>
            </a:r>
            <a:r>
              <a:rPr lang="it-IT" dirty="0" err="1"/>
              <a:t>bariatrica</a:t>
            </a:r>
            <a:r>
              <a:rPr lang="it-IT" dirty="0"/>
              <a:t>.</a:t>
            </a:r>
          </a:p>
        </p:txBody>
      </p:sp>
      <p:pic>
        <p:nvPicPr>
          <p:cNvPr id="1026" name="Picture 2" descr="Metabolismo - Studio Mpa di Samuele Alessi">
            <a:extLst>
              <a:ext uri="{FF2B5EF4-FFF2-40B4-BE49-F238E27FC236}">
                <a16:creationId xmlns:a16="http://schemas.microsoft.com/office/drawing/2014/main" id="{A81E2154-60C3-12A7-2B48-B8D1749D8A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5348" y="4684326"/>
            <a:ext cx="4419600" cy="184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015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immagine 4">
            <a:extLst>
              <a:ext uri="{FF2B5EF4-FFF2-40B4-BE49-F238E27FC236}">
                <a16:creationId xmlns:a16="http://schemas.microsoft.com/office/drawing/2014/main" id="{E0BB7492-8662-8CA8-37FD-AEC1426B9B05}"/>
              </a:ext>
            </a:extLst>
          </p:cNvPr>
          <p:cNvSpPr>
            <a:spLocks noGrp="1"/>
          </p:cNvSpPr>
          <p:nvPr>
            <p:ph type="pic" idx="1"/>
          </p:nvPr>
        </p:nvSpPr>
        <p:spPr>
          <a:xfrm>
            <a:off x="365775" y="0"/>
            <a:ext cx="12191985" cy="4578350"/>
          </a:xfrm>
        </p:spPr>
        <p:txBody>
          <a:bodyPr/>
          <a:lstStyle/>
          <a:p>
            <a:endParaRPr lang="it-IT" dirty="0"/>
          </a:p>
        </p:txBody>
      </p:sp>
      <p:sp>
        <p:nvSpPr>
          <p:cNvPr id="3" name="Segnaposto contenuto 2">
            <a:extLst>
              <a:ext uri="{FF2B5EF4-FFF2-40B4-BE49-F238E27FC236}">
                <a16:creationId xmlns:a16="http://schemas.microsoft.com/office/drawing/2014/main" id="{7D592DB5-23F4-4F98-A9C2-E47EADA3A656}"/>
              </a:ext>
            </a:extLst>
          </p:cNvPr>
          <p:cNvSpPr>
            <a:spLocks noGrp="1"/>
          </p:cNvSpPr>
          <p:nvPr>
            <p:ph type="body" sz="half" idx="2"/>
          </p:nvPr>
        </p:nvSpPr>
        <p:spPr>
          <a:xfrm>
            <a:off x="1039368" y="4994910"/>
            <a:ext cx="10113264" cy="1771650"/>
          </a:xfrm>
        </p:spPr>
        <p:txBody>
          <a:bodyPr>
            <a:normAutofit fontScale="92500" lnSpcReduction="20000"/>
          </a:bodyPr>
          <a:lstStyle/>
          <a:p>
            <a:pPr algn="just"/>
            <a:br>
              <a:rPr lang="it-IT" sz="1800" b="0" i="0" u="none" strike="noStrike" dirty="0">
                <a:solidFill>
                  <a:srgbClr val="1B1B1B"/>
                </a:solidFill>
                <a:effectLst/>
                <a:latin typeface="Cambria" panose="02040503050406030204" pitchFamily="18" charset="0"/>
              </a:rPr>
            </a:br>
            <a:r>
              <a:rPr lang="it-IT" sz="2000" b="0" i="0" u="none" strike="noStrike" dirty="0" err="1">
                <a:solidFill>
                  <a:schemeClr val="bg1"/>
                </a:solidFill>
                <a:effectLst/>
              </a:rPr>
              <a:t>It</a:t>
            </a:r>
            <a:r>
              <a:rPr lang="it-IT" sz="2000" b="0" i="0" u="none" strike="noStrike" dirty="0">
                <a:solidFill>
                  <a:schemeClr val="bg1"/>
                </a:solidFill>
                <a:effectLst/>
              </a:rPr>
              <a:t> </a:t>
            </a:r>
            <a:r>
              <a:rPr lang="it-IT" sz="2000" b="0" i="0" u="none" strike="noStrike" dirty="0" err="1">
                <a:solidFill>
                  <a:schemeClr val="bg1"/>
                </a:solidFill>
                <a:effectLst/>
              </a:rPr>
              <a:t>is</a:t>
            </a:r>
            <a:r>
              <a:rPr lang="it-IT" sz="2000" b="0" i="0" u="none" strike="noStrike" dirty="0">
                <a:solidFill>
                  <a:schemeClr val="bg1"/>
                </a:solidFill>
                <a:effectLst/>
              </a:rPr>
              <a:t> </a:t>
            </a:r>
            <a:r>
              <a:rPr lang="it-IT" sz="2000" b="0" i="0" u="none" strike="noStrike" dirty="0" err="1">
                <a:solidFill>
                  <a:schemeClr val="bg1"/>
                </a:solidFill>
                <a:effectLst/>
              </a:rPr>
              <a:t>important</a:t>
            </a:r>
            <a:r>
              <a:rPr lang="it-IT" sz="2000" b="0" i="0" u="none" strike="noStrike" dirty="0">
                <a:solidFill>
                  <a:schemeClr val="bg1"/>
                </a:solidFill>
                <a:effectLst/>
              </a:rPr>
              <a:t> </a:t>
            </a:r>
            <a:r>
              <a:rPr lang="it-IT" sz="2000" b="0" i="0" u="none" strike="noStrike" dirty="0" err="1">
                <a:solidFill>
                  <a:schemeClr val="bg1"/>
                </a:solidFill>
                <a:effectLst/>
              </a:rPr>
              <a:t>that</a:t>
            </a:r>
            <a:r>
              <a:rPr lang="it-IT" sz="2000" b="0" i="0" u="none" strike="noStrike" dirty="0">
                <a:solidFill>
                  <a:schemeClr val="bg1"/>
                </a:solidFill>
                <a:effectLst/>
              </a:rPr>
              <a:t> </a:t>
            </a:r>
            <a:r>
              <a:rPr lang="it-IT" sz="2000" b="0" i="0" u="none" strike="noStrike" dirty="0" err="1">
                <a:solidFill>
                  <a:schemeClr val="bg1"/>
                </a:solidFill>
                <a:effectLst/>
              </a:rPr>
              <a:t>patients</a:t>
            </a:r>
            <a:r>
              <a:rPr lang="it-IT" sz="2000" b="0" i="0" u="none" strike="noStrike" dirty="0">
                <a:solidFill>
                  <a:schemeClr val="bg1"/>
                </a:solidFill>
                <a:effectLst/>
              </a:rPr>
              <a:t> </a:t>
            </a:r>
            <a:r>
              <a:rPr lang="it-IT" sz="2000" b="0" i="0" u="none" strike="noStrike" dirty="0" err="1">
                <a:solidFill>
                  <a:schemeClr val="bg1"/>
                </a:solidFill>
                <a:effectLst/>
              </a:rPr>
              <a:t>have</a:t>
            </a:r>
            <a:r>
              <a:rPr lang="it-IT" sz="2000" b="0" i="0" u="none" strike="noStrike" dirty="0">
                <a:solidFill>
                  <a:schemeClr val="bg1"/>
                </a:solidFill>
                <a:effectLst/>
              </a:rPr>
              <a:t> long-</a:t>
            </a:r>
            <a:r>
              <a:rPr lang="it-IT" sz="2000" b="0" i="0" u="none" strike="noStrike" dirty="0" err="1">
                <a:solidFill>
                  <a:schemeClr val="bg1"/>
                </a:solidFill>
                <a:effectLst/>
              </a:rPr>
              <a:t>term</a:t>
            </a:r>
            <a:r>
              <a:rPr lang="it-IT" sz="2000" b="0" i="0" u="none" strike="noStrike" dirty="0">
                <a:solidFill>
                  <a:schemeClr val="bg1"/>
                </a:solidFill>
                <a:effectLst/>
              </a:rPr>
              <a:t> follow-up with </a:t>
            </a:r>
            <a:r>
              <a:rPr lang="it-IT" sz="2000" b="0" i="0" u="none" strike="noStrike" dirty="0" err="1">
                <a:solidFill>
                  <a:schemeClr val="bg1"/>
                </a:solidFill>
                <a:effectLst/>
              </a:rPr>
              <a:t>frequent</a:t>
            </a:r>
            <a:r>
              <a:rPr lang="it-IT" sz="2000" b="0" i="0" u="none" strike="noStrike" dirty="0">
                <a:solidFill>
                  <a:schemeClr val="bg1"/>
                </a:solidFill>
                <a:effectLst/>
              </a:rPr>
              <a:t> </a:t>
            </a:r>
            <a:r>
              <a:rPr lang="it-IT" sz="2000" b="0" i="0" u="none" strike="noStrike" dirty="0" err="1">
                <a:solidFill>
                  <a:schemeClr val="bg1"/>
                </a:solidFill>
                <a:effectLst/>
              </a:rPr>
              <a:t>visits</a:t>
            </a:r>
            <a:r>
              <a:rPr lang="it-IT" sz="2000" b="0" i="0" u="none" strike="noStrike" dirty="0">
                <a:solidFill>
                  <a:schemeClr val="bg1"/>
                </a:solidFill>
                <a:effectLst/>
              </a:rPr>
              <a:t> (</a:t>
            </a:r>
            <a:r>
              <a:rPr lang="it-IT" sz="2000" b="0" i="0" u="sng" dirty="0">
                <a:solidFill>
                  <a:schemeClr val="bg1"/>
                </a:solidFill>
                <a:effectLst/>
                <a:hlinkClick r:id="rId2">
                  <a:extLst>
                    <a:ext uri="{A12FA001-AC4F-418D-AE19-62706E023703}">
                      <ahyp:hlinkClr xmlns:ahyp="http://schemas.microsoft.com/office/drawing/2018/hyperlinkcolor" val="tx"/>
                    </a:ext>
                  </a:extLst>
                </a:hlinkClick>
              </a:rPr>
              <a:t>70</a:t>
            </a:r>
            <a:r>
              <a:rPr lang="it-IT" sz="2000" b="0" i="0" u="none" strike="noStrike" dirty="0">
                <a:solidFill>
                  <a:schemeClr val="bg1"/>
                </a:solidFill>
                <a:effectLst/>
              </a:rPr>
              <a:t>) with a </a:t>
            </a:r>
            <a:r>
              <a:rPr lang="it-IT" sz="2000" b="0" i="0" u="none" strike="noStrike" dirty="0" err="1">
                <a:solidFill>
                  <a:schemeClr val="bg1"/>
                </a:solidFill>
                <a:effectLst/>
              </a:rPr>
              <a:t>multidisciplinary</a:t>
            </a:r>
            <a:r>
              <a:rPr lang="it-IT" sz="2000" b="0" i="0" u="none" strike="noStrike" dirty="0">
                <a:solidFill>
                  <a:schemeClr val="bg1"/>
                </a:solidFill>
                <a:effectLst/>
              </a:rPr>
              <a:t> team of </a:t>
            </a:r>
            <a:r>
              <a:rPr lang="it-IT" sz="2000" b="0" i="0" u="none" strike="noStrike" dirty="0" err="1">
                <a:solidFill>
                  <a:schemeClr val="bg1"/>
                </a:solidFill>
                <a:effectLst/>
              </a:rPr>
              <a:t>surgeons</a:t>
            </a:r>
            <a:r>
              <a:rPr lang="it-IT" sz="2000" b="0" i="0" u="none" strike="noStrike" dirty="0">
                <a:solidFill>
                  <a:schemeClr val="bg1"/>
                </a:solidFill>
                <a:effectLst/>
              </a:rPr>
              <a:t>, </a:t>
            </a:r>
            <a:r>
              <a:rPr lang="it-IT" sz="2000" b="0" i="0" u="none" strike="noStrike" dirty="0" err="1">
                <a:solidFill>
                  <a:schemeClr val="bg1"/>
                </a:solidFill>
                <a:effectLst/>
              </a:rPr>
              <a:t>obesity</a:t>
            </a:r>
            <a:r>
              <a:rPr lang="it-IT" sz="2000" b="0" i="0" u="none" strike="noStrike" dirty="0">
                <a:solidFill>
                  <a:schemeClr val="bg1"/>
                </a:solidFill>
                <a:effectLst/>
              </a:rPr>
              <a:t> medicine </a:t>
            </a:r>
            <a:r>
              <a:rPr lang="it-IT" sz="2000" b="0" i="0" u="none" strike="noStrike" dirty="0" err="1">
                <a:solidFill>
                  <a:schemeClr val="bg1"/>
                </a:solidFill>
                <a:effectLst/>
              </a:rPr>
              <a:t>specialists</a:t>
            </a:r>
            <a:r>
              <a:rPr lang="it-IT" sz="2000" b="0" i="0" u="none" strike="noStrike" dirty="0">
                <a:solidFill>
                  <a:schemeClr val="bg1"/>
                </a:solidFill>
                <a:effectLst/>
              </a:rPr>
              <a:t>, </a:t>
            </a:r>
            <a:r>
              <a:rPr lang="it-IT" sz="2000" b="0" i="0" u="none" strike="noStrike" dirty="0" err="1">
                <a:solidFill>
                  <a:schemeClr val="bg1"/>
                </a:solidFill>
                <a:effectLst/>
              </a:rPr>
              <a:t>dietitians</a:t>
            </a:r>
            <a:r>
              <a:rPr lang="it-IT" sz="2000" b="0" i="0" u="none" strike="noStrike" dirty="0">
                <a:solidFill>
                  <a:schemeClr val="bg1"/>
                </a:solidFill>
                <a:effectLst/>
              </a:rPr>
              <a:t>, and </a:t>
            </a:r>
            <a:r>
              <a:rPr lang="it-IT" sz="2000" b="0" i="0" u="none" strike="noStrike" dirty="0" err="1">
                <a:solidFill>
                  <a:schemeClr val="bg1"/>
                </a:solidFill>
                <a:effectLst/>
              </a:rPr>
              <a:t>psychologists</a:t>
            </a:r>
            <a:r>
              <a:rPr lang="it-IT" sz="2000" b="0" i="0" u="none" strike="noStrike" dirty="0">
                <a:solidFill>
                  <a:schemeClr val="bg1"/>
                </a:solidFill>
                <a:effectLst/>
              </a:rPr>
              <a:t>. </a:t>
            </a:r>
            <a:r>
              <a:rPr lang="it-IT" sz="2000" b="0" i="0" u="none" strike="noStrike" dirty="0" err="1">
                <a:solidFill>
                  <a:schemeClr val="bg1"/>
                </a:solidFill>
                <a:effectLst/>
              </a:rPr>
              <a:t>Clinicians</a:t>
            </a:r>
            <a:r>
              <a:rPr lang="it-IT" sz="2000" b="0" i="0" u="none" strike="noStrike" dirty="0">
                <a:solidFill>
                  <a:schemeClr val="bg1"/>
                </a:solidFill>
                <a:effectLst/>
              </a:rPr>
              <a:t> </a:t>
            </a:r>
            <a:r>
              <a:rPr lang="it-IT" sz="2000" b="0" i="0" u="none" strike="noStrike" dirty="0" err="1">
                <a:solidFill>
                  <a:schemeClr val="bg1"/>
                </a:solidFill>
                <a:effectLst/>
              </a:rPr>
              <a:t>involved</a:t>
            </a:r>
            <a:r>
              <a:rPr lang="it-IT" sz="2000" b="0" i="0" u="none" strike="noStrike" dirty="0">
                <a:solidFill>
                  <a:schemeClr val="bg1"/>
                </a:solidFill>
                <a:effectLst/>
              </a:rPr>
              <a:t> in the care of </a:t>
            </a:r>
            <a:r>
              <a:rPr lang="it-IT" sz="2000" b="0" i="0" u="none" strike="noStrike" dirty="0" err="1">
                <a:solidFill>
                  <a:schemeClr val="bg1"/>
                </a:solidFill>
                <a:effectLst/>
              </a:rPr>
              <a:t>bariatric</a:t>
            </a:r>
            <a:r>
              <a:rPr lang="it-IT" sz="2000" b="0" i="0" u="none" strike="noStrike" dirty="0">
                <a:solidFill>
                  <a:schemeClr val="bg1"/>
                </a:solidFill>
                <a:effectLst/>
              </a:rPr>
              <a:t> </a:t>
            </a:r>
            <a:r>
              <a:rPr lang="it-IT" sz="2000" b="0" i="0" u="none" strike="noStrike" dirty="0" err="1">
                <a:solidFill>
                  <a:schemeClr val="bg1"/>
                </a:solidFill>
                <a:effectLst/>
              </a:rPr>
              <a:t>patients</a:t>
            </a:r>
            <a:r>
              <a:rPr lang="it-IT" sz="2000" b="0" i="0" u="none" strike="noStrike" dirty="0">
                <a:solidFill>
                  <a:schemeClr val="bg1"/>
                </a:solidFill>
                <a:effectLst/>
              </a:rPr>
              <a:t> </a:t>
            </a:r>
            <a:r>
              <a:rPr lang="it-IT" sz="2000" b="0" i="0" u="none" strike="noStrike" dirty="0" err="1">
                <a:solidFill>
                  <a:schemeClr val="bg1"/>
                </a:solidFill>
                <a:effectLst/>
              </a:rPr>
              <a:t>should</a:t>
            </a:r>
            <a:r>
              <a:rPr lang="it-IT" sz="2000" b="0" i="0" u="none" strike="noStrike" dirty="0">
                <a:solidFill>
                  <a:schemeClr val="bg1"/>
                </a:solidFill>
                <a:effectLst/>
              </a:rPr>
              <a:t> be </a:t>
            </a:r>
            <a:r>
              <a:rPr lang="it-IT" sz="2000" b="0" i="0" u="none" strike="noStrike" dirty="0" err="1">
                <a:solidFill>
                  <a:schemeClr val="bg1"/>
                </a:solidFill>
                <a:effectLst/>
              </a:rPr>
              <a:t>aware</a:t>
            </a:r>
            <a:r>
              <a:rPr lang="it-IT" sz="2000" b="0" i="0" u="none" strike="noStrike" dirty="0">
                <a:solidFill>
                  <a:schemeClr val="bg1"/>
                </a:solidFill>
                <a:effectLst/>
              </a:rPr>
              <a:t> of WR and know </a:t>
            </a:r>
            <a:r>
              <a:rPr lang="it-IT" sz="2000" b="0" i="0" u="none" strike="noStrike" dirty="0" err="1">
                <a:solidFill>
                  <a:schemeClr val="bg1"/>
                </a:solidFill>
                <a:effectLst/>
              </a:rPr>
              <a:t>how</a:t>
            </a:r>
            <a:r>
              <a:rPr lang="it-IT" sz="2000" b="0" i="0" u="none" strike="noStrike" dirty="0">
                <a:solidFill>
                  <a:schemeClr val="bg1"/>
                </a:solidFill>
                <a:effectLst/>
              </a:rPr>
              <a:t> to </a:t>
            </a:r>
            <a:r>
              <a:rPr lang="it-IT" sz="2000" b="0" i="0" u="none" strike="noStrike" dirty="0" err="1">
                <a:solidFill>
                  <a:schemeClr val="bg1"/>
                </a:solidFill>
                <a:effectLst/>
              </a:rPr>
              <a:t>treat</a:t>
            </a:r>
            <a:r>
              <a:rPr lang="it-IT" sz="2000" b="0" i="0" u="none" strike="noStrike" dirty="0">
                <a:solidFill>
                  <a:schemeClr val="bg1"/>
                </a:solidFill>
                <a:effectLst/>
              </a:rPr>
              <a:t> </a:t>
            </a:r>
            <a:r>
              <a:rPr lang="it-IT" sz="2000" b="0" i="0" u="none" strike="noStrike" dirty="0" err="1">
                <a:solidFill>
                  <a:schemeClr val="bg1"/>
                </a:solidFill>
                <a:effectLst/>
              </a:rPr>
              <a:t>it</a:t>
            </a:r>
            <a:r>
              <a:rPr lang="it-IT" sz="2000" b="0" i="0" u="none" strike="noStrike" dirty="0">
                <a:solidFill>
                  <a:schemeClr val="bg1"/>
                </a:solidFill>
                <a:effectLst/>
              </a:rPr>
              <a:t>. Lifestyle </a:t>
            </a:r>
            <a:r>
              <a:rPr lang="it-IT" sz="2000" b="0" i="0" u="none" strike="noStrike" dirty="0" err="1">
                <a:solidFill>
                  <a:schemeClr val="bg1"/>
                </a:solidFill>
                <a:effectLst/>
              </a:rPr>
              <a:t>modification</a:t>
            </a:r>
            <a:r>
              <a:rPr lang="it-IT" sz="2000" b="0" i="0" u="none" strike="noStrike" dirty="0">
                <a:solidFill>
                  <a:schemeClr val="bg1"/>
                </a:solidFill>
                <a:effectLst/>
              </a:rPr>
              <a:t>, </a:t>
            </a:r>
            <a:r>
              <a:rPr lang="it-IT" sz="2000" b="0" i="0" u="none" strike="noStrike" dirty="0" err="1">
                <a:solidFill>
                  <a:schemeClr val="bg1"/>
                </a:solidFill>
                <a:effectLst/>
              </a:rPr>
              <a:t>diet</a:t>
            </a:r>
            <a:r>
              <a:rPr lang="it-IT" sz="2000" b="0" i="0" u="none" strike="noStrike" dirty="0">
                <a:solidFill>
                  <a:schemeClr val="bg1"/>
                </a:solidFill>
                <a:effectLst/>
              </a:rPr>
              <a:t>, and </a:t>
            </a:r>
            <a:r>
              <a:rPr lang="it-IT" sz="2000" b="0" i="0" u="none" strike="noStrike" dirty="0" err="1">
                <a:solidFill>
                  <a:schemeClr val="bg1"/>
                </a:solidFill>
                <a:effectLst/>
              </a:rPr>
              <a:t>exercise</a:t>
            </a:r>
            <a:r>
              <a:rPr lang="it-IT" sz="2000" b="0" i="0" u="none" strike="noStrike" dirty="0">
                <a:solidFill>
                  <a:schemeClr val="bg1"/>
                </a:solidFill>
                <a:effectLst/>
              </a:rPr>
              <a:t> </a:t>
            </a:r>
            <a:r>
              <a:rPr lang="it-IT" sz="2000" b="0" i="0" u="none" strike="noStrike" dirty="0" err="1">
                <a:solidFill>
                  <a:schemeClr val="bg1"/>
                </a:solidFill>
                <a:effectLst/>
              </a:rPr>
              <a:t>guidance</a:t>
            </a:r>
            <a:r>
              <a:rPr lang="it-IT" sz="2000" b="0" i="0" u="none" strike="noStrike" dirty="0">
                <a:solidFill>
                  <a:schemeClr val="bg1"/>
                </a:solidFill>
                <a:effectLst/>
              </a:rPr>
              <a:t> are </a:t>
            </a:r>
            <a:r>
              <a:rPr lang="it-IT" sz="2000" b="0" i="0" u="none" strike="noStrike" dirty="0" err="1">
                <a:solidFill>
                  <a:schemeClr val="bg1"/>
                </a:solidFill>
                <a:effectLst/>
              </a:rPr>
              <a:t>integral</a:t>
            </a:r>
            <a:r>
              <a:rPr lang="it-IT" sz="2000" b="0" i="0" u="none" strike="noStrike" dirty="0">
                <a:solidFill>
                  <a:schemeClr val="bg1"/>
                </a:solidFill>
                <a:effectLst/>
              </a:rPr>
              <a:t> to the management of </a:t>
            </a:r>
            <a:r>
              <a:rPr lang="it-IT" sz="2000" b="0" i="0" u="none" strike="noStrike" dirty="0" err="1">
                <a:solidFill>
                  <a:schemeClr val="bg1"/>
                </a:solidFill>
                <a:effectLst/>
              </a:rPr>
              <a:t>all</a:t>
            </a:r>
            <a:r>
              <a:rPr lang="it-IT" sz="2000" b="0" i="0" u="none" strike="noStrike" dirty="0">
                <a:solidFill>
                  <a:schemeClr val="bg1"/>
                </a:solidFill>
                <a:effectLst/>
              </a:rPr>
              <a:t> post–</a:t>
            </a:r>
            <a:r>
              <a:rPr lang="it-IT" sz="2000" b="0" i="0" u="none" strike="noStrike" dirty="0" err="1">
                <a:solidFill>
                  <a:schemeClr val="bg1"/>
                </a:solidFill>
                <a:effectLst/>
              </a:rPr>
              <a:t>bariatric</a:t>
            </a:r>
            <a:r>
              <a:rPr lang="it-IT" sz="2000" b="0" i="0" u="none" strike="noStrike" dirty="0">
                <a:solidFill>
                  <a:schemeClr val="bg1"/>
                </a:solidFill>
                <a:effectLst/>
              </a:rPr>
              <a:t> surgery </a:t>
            </a:r>
            <a:r>
              <a:rPr lang="it-IT" sz="2000" b="0" i="0" u="none" strike="noStrike" dirty="0" err="1">
                <a:solidFill>
                  <a:schemeClr val="bg1"/>
                </a:solidFill>
                <a:effectLst/>
              </a:rPr>
              <a:t>patients</a:t>
            </a:r>
            <a:r>
              <a:rPr lang="it-IT" sz="2000" b="0" i="0" u="none" strike="noStrike" dirty="0">
                <a:solidFill>
                  <a:schemeClr val="bg1"/>
                </a:solidFill>
                <a:effectLst/>
              </a:rPr>
              <a:t>. </a:t>
            </a:r>
            <a:r>
              <a:rPr lang="it-IT" sz="2000" b="0" i="0" u="none" strike="noStrike" dirty="0" err="1">
                <a:solidFill>
                  <a:schemeClr val="bg1"/>
                </a:solidFill>
                <a:effectLst/>
              </a:rPr>
              <a:t>Pharmacotherapy</a:t>
            </a:r>
            <a:r>
              <a:rPr lang="it-IT" sz="2000" b="0" i="0" u="none" strike="noStrike" dirty="0">
                <a:solidFill>
                  <a:schemeClr val="bg1"/>
                </a:solidFill>
                <a:effectLst/>
              </a:rPr>
              <a:t> and </a:t>
            </a:r>
            <a:r>
              <a:rPr lang="it-IT" sz="2000" b="0" i="0" u="none" strike="noStrike" dirty="0" err="1">
                <a:solidFill>
                  <a:schemeClr val="bg1"/>
                </a:solidFill>
                <a:effectLst/>
              </a:rPr>
              <a:t>surgical</a:t>
            </a:r>
            <a:r>
              <a:rPr lang="it-IT" sz="2000" b="0" i="0" u="none" strike="noStrike" dirty="0">
                <a:solidFill>
                  <a:schemeClr val="bg1"/>
                </a:solidFill>
                <a:effectLst/>
              </a:rPr>
              <a:t> </a:t>
            </a:r>
            <a:r>
              <a:rPr lang="it-IT" sz="2000" b="0" i="0" u="none" strike="noStrike" dirty="0" err="1">
                <a:solidFill>
                  <a:schemeClr val="bg1"/>
                </a:solidFill>
                <a:effectLst/>
              </a:rPr>
              <a:t>revisions</a:t>
            </a:r>
            <a:r>
              <a:rPr lang="it-IT" sz="2000" b="0" i="0" u="none" strike="noStrike" dirty="0">
                <a:solidFill>
                  <a:schemeClr val="bg1"/>
                </a:solidFill>
                <a:effectLst/>
              </a:rPr>
              <a:t> are </a:t>
            </a:r>
            <a:r>
              <a:rPr lang="it-IT" sz="2000" b="0" i="0" u="none" strike="noStrike" dirty="0" err="1">
                <a:solidFill>
                  <a:schemeClr val="bg1"/>
                </a:solidFill>
                <a:effectLst/>
              </a:rPr>
              <a:t>considered</a:t>
            </a:r>
            <a:r>
              <a:rPr lang="it-IT" sz="2000" b="0" i="0" u="none" strike="noStrike" dirty="0">
                <a:solidFill>
                  <a:schemeClr val="bg1"/>
                </a:solidFill>
                <a:effectLst/>
              </a:rPr>
              <a:t> for </a:t>
            </a:r>
            <a:r>
              <a:rPr lang="it-IT" sz="2000" b="0" i="0" u="none" strike="noStrike" dirty="0" err="1">
                <a:solidFill>
                  <a:schemeClr val="bg1"/>
                </a:solidFill>
                <a:effectLst/>
              </a:rPr>
              <a:t>patients</a:t>
            </a:r>
            <a:r>
              <a:rPr lang="it-IT" sz="2000" b="0" i="0" u="none" strike="noStrike" dirty="0">
                <a:solidFill>
                  <a:schemeClr val="bg1"/>
                </a:solidFill>
                <a:effectLst/>
              </a:rPr>
              <a:t> with moderate and </a:t>
            </a:r>
            <a:r>
              <a:rPr lang="it-IT" sz="2000" b="0" i="0" u="none" strike="noStrike" dirty="0" err="1">
                <a:solidFill>
                  <a:schemeClr val="bg1"/>
                </a:solidFill>
                <a:effectLst/>
              </a:rPr>
              <a:t>rapid</a:t>
            </a:r>
            <a:r>
              <a:rPr lang="it-IT" sz="2000" b="0" i="0" u="none" strike="noStrike" dirty="0">
                <a:solidFill>
                  <a:schemeClr val="bg1"/>
                </a:solidFill>
                <a:effectLst/>
              </a:rPr>
              <a:t> WR.</a:t>
            </a:r>
            <a:endParaRPr lang="it-IT" sz="2000" dirty="0">
              <a:solidFill>
                <a:schemeClr val="bg1"/>
              </a:solidFill>
            </a:endParaRPr>
          </a:p>
        </p:txBody>
      </p:sp>
      <p:graphicFrame>
        <p:nvGraphicFramePr>
          <p:cNvPr id="8" name="Diagramma 7">
            <a:extLst>
              <a:ext uri="{FF2B5EF4-FFF2-40B4-BE49-F238E27FC236}">
                <a16:creationId xmlns:a16="http://schemas.microsoft.com/office/drawing/2014/main" id="{BFE27A99-E344-D557-7FD3-4D6E20BDF683}"/>
              </a:ext>
            </a:extLst>
          </p:cNvPr>
          <p:cNvGraphicFramePr/>
          <p:nvPr>
            <p:extLst>
              <p:ext uri="{D42A27DB-BD31-4B8C-83A1-F6EECF244321}">
                <p14:modId xmlns:p14="http://schemas.microsoft.com/office/powerpoint/2010/main" val="4280799997"/>
              </p:ext>
            </p:extLst>
          </p:nvPr>
        </p:nvGraphicFramePr>
        <p:xfrm>
          <a:off x="2628900" y="594360"/>
          <a:ext cx="6526530" cy="36918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8502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06726A36-0643-468F-B749-F9FB4B6ED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6218" y="-199570"/>
            <a:ext cx="4833582" cy="6858000"/>
          </a:xfrm>
          <a:prstGeom prst="rect">
            <a:avLst/>
          </a:prstGeom>
        </p:spPr>
      </p:pic>
      <p:sp>
        <p:nvSpPr>
          <p:cNvPr id="4" name="Titolo 3">
            <a:extLst>
              <a:ext uri="{FF2B5EF4-FFF2-40B4-BE49-F238E27FC236}">
                <a16:creationId xmlns:a16="http://schemas.microsoft.com/office/drawing/2014/main" id="{FA5C7EA7-60F3-737A-D49E-6FCBFD6FA8FD}"/>
              </a:ext>
            </a:extLst>
          </p:cNvPr>
          <p:cNvSpPr>
            <a:spLocks noGrp="1"/>
          </p:cNvSpPr>
          <p:nvPr>
            <p:ph type="title"/>
          </p:nvPr>
        </p:nvSpPr>
        <p:spPr/>
        <p:txBody>
          <a:bodyPr/>
          <a:lstStyle/>
          <a:p>
            <a:r>
              <a:rPr lang="it-IT" dirty="0"/>
              <a:t>Vi aspettiamo in Puglia!</a:t>
            </a:r>
          </a:p>
        </p:txBody>
      </p:sp>
    </p:spTree>
    <p:extLst>
      <p:ext uri="{BB962C8B-B14F-4D97-AF65-F5344CB8AC3E}">
        <p14:creationId xmlns:p14="http://schemas.microsoft.com/office/powerpoint/2010/main" val="2279909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a:xfrm>
            <a:off x="6242372" y="3561906"/>
            <a:ext cx="4526280" cy="3227514"/>
          </a:xfrm>
        </p:spPr>
        <p:txBody>
          <a:bodyPr/>
          <a:lstStyle/>
          <a:p>
            <a:pPr algn="ctr"/>
            <a:br>
              <a:rPr lang="it-IT" dirty="0"/>
            </a:br>
            <a:br>
              <a:rPr lang="it-IT" dirty="0"/>
            </a:br>
            <a:r>
              <a:rPr lang="it-IT" dirty="0"/>
              <a:t>Grazie</a:t>
            </a:r>
          </a:p>
        </p:txBody>
      </p:sp>
      <p:pic>
        <p:nvPicPr>
          <p:cNvPr id="5" name="Immagine 4">
            <a:extLst>
              <a:ext uri="{FF2B5EF4-FFF2-40B4-BE49-F238E27FC236}">
                <a16:creationId xmlns:a16="http://schemas.microsoft.com/office/drawing/2014/main" id="{D36A42DD-B846-8ECB-3EF6-C35CCB76E7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2809" y="461583"/>
            <a:ext cx="4548727" cy="5173407"/>
          </a:xfrm>
          <a:prstGeom prst="rect">
            <a:avLst/>
          </a:prstGeom>
        </p:spPr>
      </p:pic>
    </p:spTree>
    <p:extLst>
      <p:ext uri="{BB962C8B-B14F-4D97-AF65-F5344CB8AC3E}">
        <p14:creationId xmlns:p14="http://schemas.microsoft.com/office/powerpoint/2010/main" val="1745545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a 4">
            <a:extLst>
              <a:ext uri="{FF2B5EF4-FFF2-40B4-BE49-F238E27FC236}">
                <a16:creationId xmlns:a16="http://schemas.microsoft.com/office/drawing/2014/main" id="{33631D15-FA06-5A92-19FC-6340A91C2188}"/>
              </a:ext>
            </a:extLst>
          </p:cNvPr>
          <p:cNvGraphicFramePr/>
          <p:nvPr>
            <p:extLst>
              <p:ext uri="{D42A27DB-BD31-4B8C-83A1-F6EECF244321}">
                <p14:modId xmlns:p14="http://schemas.microsoft.com/office/powerpoint/2010/main" val="203653482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olo 6">
            <a:extLst>
              <a:ext uri="{FF2B5EF4-FFF2-40B4-BE49-F238E27FC236}">
                <a16:creationId xmlns:a16="http://schemas.microsoft.com/office/drawing/2014/main" id="{8CF05688-E7AB-5F1A-7E6B-015EFAB8AB48}"/>
              </a:ext>
            </a:extLst>
          </p:cNvPr>
          <p:cNvSpPr>
            <a:spLocks noGrp="1"/>
          </p:cNvSpPr>
          <p:nvPr>
            <p:ph type="title"/>
          </p:nvPr>
        </p:nvSpPr>
        <p:spPr/>
        <p:txBody>
          <a:bodyPr/>
          <a:lstStyle/>
          <a:p>
            <a:endParaRPr lang="it-IT"/>
          </a:p>
        </p:txBody>
      </p:sp>
      <p:sp>
        <p:nvSpPr>
          <p:cNvPr id="2" name="Ovale 1">
            <a:extLst>
              <a:ext uri="{FF2B5EF4-FFF2-40B4-BE49-F238E27FC236}">
                <a16:creationId xmlns:a16="http://schemas.microsoft.com/office/drawing/2014/main" id="{D153CA5E-43AE-F0EC-F7E8-AC96C3E425E6}"/>
              </a:ext>
            </a:extLst>
          </p:cNvPr>
          <p:cNvSpPr/>
          <p:nvPr/>
        </p:nvSpPr>
        <p:spPr>
          <a:xfrm>
            <a:off x="1783080" y="4829176"/>
            <a:ext cx="2926080" cy="582930"/>
          </a:xfrm>
          <a:prstGeom prst="ellipse">
            <a:avLst/>
          </a:prstGeom>
          <a:noFill/>
          <a:ln>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4123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C044FF07-B2EC-D3C3-46BF-63DFF7E9B5C3}"/>
              </a:ext>
            </a:extLst>
          </p:cNvPr>
          <p:cNvSpPr>
            <a:spLocks noGrp="1"/>
          </p:cNvSpPr>
          <p:nvPr>
            <p:ph type="title"/>
          </p:nvPr>
        </p:nvSpPr>
        <p:spPr>
          <a:xfrm>
            <a:off x="3260516" y="0"/>
            <a:ext cx="6266255" cy="1239012"/>
          </a:xfrm>
        </p:spPr>
        <p:txBody>
          <a:bodyPr vert="horz" lIns="91440" tIns="45720" rIns="91440" bIns="45720" rtlCol="0" anchor="ctr">
            <a:normAutofit fontScale="90000"/>
          </a:bodyPr>
          <a:lstStyle/>
          <a:p>
            <a:pPr algn="ctr"/>
            <a:r>
              <a:rPr lang="en-US" b="1" i="1" kern="1200" dirty="0">
                <a:solidFill>
                  <a:srgbClr val="FF0000"/>
                </a:solidFill>
                <a:ea typeface="+mj-ea"/>
                <a:cs typeface="+mj-cs"/>
              </a:rPr>
              <a:t>COS’È LA</a:t>
            </a:r>
            <a:r>
              <a:rPr lang="en-US" b="1" i="1" dirty="0">
                <a:solidFill>
                  <a:srgbClr val="FF0000"/>
                </a:solidFill>
              </a:rPr>
              <a:t> </a:t>
            </a:r>
            <a:r>
              <a:rPr lang="en-US" b="1" i="1" kern="1200" dirty="0">
                <a:solidFill>
                  <a:srgbClr val="FF0000"/>
                </a:solidFill>
                <a:ea typeface="+mj-ea"/>
                <a:cs typeface="+mj-cs"/>
              </a:rPr>
              <a:t>MALNUTRIZIONE</a:t>
            </a:r>
            <a:r>
              <a:rPr lang="en-US" b="1" i="1" kern="1200" dirty="0">
                <a:solidFill>
                  <a:srgbClr val="FF0000"/>
                </a:solidFill>
                <a:latin typeface="+mj-lt"/>
                <a:ea typeface="+mj-ea"/>
                <a:cs typeface="+mj-cs"/>
              </a:rPr>
              <a:t> </a:t>
            </a:r>
            <a:r>
              <a:rPr lang="en-US" b="1" i="1" kern="1200" dirty="0">
                <a:solidFill>
                  <a:srgbClr val="FF0000"/>
                </a:solidFill>
                <a:ea typeface="+mj-ea"/>
                <a:cs typeface="+mj-cs"/>
              </a:rPr>
              <a:t>?</a:t>
            </a:r>
          </a:p>
        </p:txBody>
      </p:sp>
      <p:sp>
        <p:nvSpPr>
          <p:cNvPr id="9" name="Segnaposto contenuto 2">
            <a:extLst>
              <a:ext uri="{FF2B5EF4-FFF2-40B4-BE49-F238E27FC236}">
                <a16:creationId xmlns:a16="http://schemas.microsoft.com/office/drawing/2014/main" id="{C0DA2CF6-1871-CFE3-6B2B-E0F995142194}"/>
              </a:ext>
            </a:extLst>
          </p:cNvPr>
          <p:cNvSpPr txBox="1">
            <a:spLocks/>
          </p:cNvSpPr>
          <p:nvPr/>
        </p:nvSpPr>
        <p:spPr>
          <a:xfrm>
            <a:off x="1245869" y="973965"/>
            <a:ext cx="10784205" cy="1168119"/>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sz="1800" dirty="0"/>
          </a:p>
          <a:p>
            <a:pPr marL="0" indent="0" algn="just">
              <a:buNone/>
            </a:pPr>
            <a:r>
              <a:rPr lang="it-IT" dirty="0">
                <a:ea typeface="Calibri" panose="020F0502020204030204" pitchFamily="34" charset="0"/>
                <a:cs typeface="Times New Roman" panose="02020603050405020304" pitchFamily="18" charset="0"/>
              </a:rPr>
              <a:t>Per </a:t>
            </a:r>
            <a:r>
              <a:rPr lang="it-IT" dirty="0">
                <a:effectLst/>
                <a:ea typeface="Calibri" panose="020F0502020204030204" pitchFamily="34" charset="0"/>
                <a:cs typeface="Times New Roman" panose="02020603050405020304" pitchFamily="18" charset="0"/>
              </a:rPr>
              <a:t>malnutrizione si intende una condizione di alterazione funzionale, strutturale e di sviluppo dell’organismo, conseguente allo squilibrio tra fabbisogni, introiti ed utilizzazione dei nutrienti tale da comportare un eccesso di morbilità e mortalità o un’alterazione della qualità della vita.</a:t>
            </a:r>
            <a:endParaRPr lang="en-US" sz="7100" dirty="0"/>
          </a:p>
        </p:txBody>
      </p:sp>
      <p:pic>
        <p:nvPicPr>
          <p:cNvPr id="15" name="Picture 54931">
            <a:extLst>
              <a:ext uri="{FF2B5EF4-FFF2-40B4-BE49-F238E27FC236}">
                <a16:creationId xmlns:a16="http://schemas.microsoft.com/office/drawing/2014/main" id="{353DF49F-BE95-D531-7052-3A955814A863}"/>
              </a:ext>
            </a:extLst>
          </p:cNvPr>
          <p:cNvPicPr/>
          <p:nvPr/>
        </p:nvPicPr>
        <p:blipFill>
          <a:blip r:embed="rId2"/>
          <a:stretch>
            <a:fillRect/>
          </a:stretch>
        </p:blipFill>
        <p:spPr>
          <a:xfrm>
            <a:off x="1114044" y="2252886"/>
            <a:ext cx="9963912" cy="4474099"/>
          </a:xfrm>
          <a:prstGeom prst="rect">
            <a:avLst/>
          </a:prstGeom>
        </p:spPr>
      </p:pic>
      <p:sp>
        <p:nvSpPr>
          <p:cNvPr id="17" name="CasellaDiTesto 16">
            <a:extLst>
              <a:ext uri="{FF2B5EF4-FFF2-40B4-BE49-F238E27FC236}">
                <a16:creationId xmlns:a16="http://schemas.microsoft.com/office/drawing/2014/main" id="{7E6C4536-CC56-5632-0243-B701457A564C}"/>
              </a:ext>
            </a:extLst>
          </p:cNvPr>
          <p:cNvSpPr txBox="1"/>
          <p:nvPr/>
        </p:nvSpPr>
        <p:spPr>
          <a:xfrm>
            <a:off x="8267880" y="6515493"/>
            <a:ext cx="5620152" cy="276999"/>
          </a:xfrm>
          <a:prstGeom prst="rect">
            <a:avLst/>
          </a:prstGeom>
          <a:noFill/>
        </p:spPr>
        <p:txBody>
          <a:bodyPr wrap="square" rtlCol="0">
            <a:spAutoFit/>
          </a:bodyPr>
          <a:lstStyle/>
          <a:p>
            <a:r>
              <a:rPr lang="it-IT" sz="1200" dirty="0">
                <a:solidFill>
                  <a:srgbClr val="000000"/>
                </a:solidFill>
                <a:effectLst/>
                <a:latin typeface="Times New Roman" panose="02020603050405020304" pitchFamily="18" charset="0"/>
                <a:ea typeface="Times New Roman" panose="02020603050405020304" pitchFamily="18" charset="0"/>
              </a:rPr>
              <a:t>T. </a:t>
            </a:r>
            <a:r>
              <a:rPr lang="it-IT" sz="1200" dirty="0" err="1">
                <a:solidFill>
                  <a:srgbClr val="000000"/>
                </a:solidFill>
                <a:effectLst/>
                <a:latin typeface="Times New Roman" panose="02020603050405020304" pitchFamily="18" charset="0"/>
                <a:ea typeface="Times New Roman" panose="02020603050405020304" pitchFamily="18" charset="0"/>
              </a:rPr>
              <a:t>Cederholm</a:t>
            </a:r>
            <a:r>
              <a:rPr lang="it-IT" sz="1200" dirty="0">
                <a:solidFill>
                  <a:srgbClr val="000000"/>
                </a:solidFill>
                <a:effectLst/>
                <a:latin typeface="Times New Roman" panose="02020603050405020304" pitchFamily="18" charset="0"/>
                <a:ea typeface="Times New Roman" panose="02020603050405020304" pitchFamily="18" charset="0"/>
              </a:rPr>
              <a:t> et al. / Clinical </a:t>
            </a:r>
            <a:r>
              <a:rPr lang="it-IT" sz="1200" dirty="0" err="1">
                <a:solidFill>
                  <a:srgbClr val="000000"/>
                </a:solidFill>
                <a:effectLst/>
                <a:latin typeface="Times New Roman" panose="02020603050405020304" pitchFamily="18" charset="0"/>
                <a:ea typeface="Times New Roman" panose="02020603050405020304" pitchFamily="18" charset="0"/>
              </a:rPr>
              <a:t>Nutrition</a:t>
            </a:r>
            <a:r>
              <a:rPr lang="it-IT" sz="1200" dirty="0">
                <a:solidFill>
                  <a:srgbClr val="000000"/>
                </a:solidFill>
                <a:effectLst/>
                <a:latin typeface="Times New Roman" panose="02020603050405020304" pitchFamily="18" charset="0"/>
                <a:ea typeface="Times New Roman" panose="02020603050405020304" pitchFamily="18" charset="0"/>
              </a:rPr>
              <a:t> 36 (2017) 49</a:t>
            </a:r>
            <a:r>
              <a:rPr lang="it-IT" sz="1200" dirty="0">
                <a:solidFill>
                  <a:srgbClr val="000000"/>
                </a:solidFill>
                <a:effectLst/>
                <a:latin typeface="Calibri" panose="020F0502020204030204" pitchFamily="34" charset="0"/>
                <a:ea typeface="Calibri" panose="020F0502020204030204" pitchFamily="34" charset="0"/>
              </a:rPr>
              <a:t>e</a:t>
            </a:r>
            <a:r>
              <a:rPr lang="it-IT" sz="1200" dirty="0">
                <a:solidFill>
                  <a:srgbClr val="000000"/>
                </a:solidFill>
                <a:effectLst/>
                <a:latin typeface="Times New Roman" panose="02020603050405020304" pitchFamily="18" charset="0"/>
                <a:ea typeface="Times New Roman" panose="02020603050405020304" pitchFamily="18" charset="0"/>
              </a:rPr>
              <a:t>64</a:t>
            </a:r>
            <a:endParaRPr lang="it-IT" sz="1200" dirty="0"/>
          </a:p>
        </p:txBody>
      </p:sp>
    </p:spTree>
    <p:extLst>
      <p:ext uri="{BB962C8B-B14F-4D97-AF65-F5344CB8AC3E}">
        <p14:creationId xmlns:p14="http://schemas.microsoft.com/office/powerpoint/2010/main" val="283321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2796E3-C77A-5F79-B932-F5AA05B0C5BD}"/>
              </a:ext>
            </a:extLst>
          </p:cNvPr>
          <p:cNvSpPr>
            <a:spLocks noGrp="1"/>
          </p:cNvSpPr>
          <p:nvPr>
            <p:ph type="title"/>
          </p:nvPr>
        </p:nvSpPr>
        <p:spPr/>
        <p:txBody>
          <a:bodyPr/>
          <a:lstStyle/>
          <a:p>
            <a:r>
              <a:rPr lang="it-IT" dirty="0"/>
              <a:t>CHIRURGIA BARIATRICA E MALNUTRIZIONE</a:t>
            </a:r>
          </a:p>
        </p:txBody>
      </p:sp>
      <p:sp>
        <p:nvSpPr>
          <p:cNvPr id="3" name="Segnaposto contenuto 2">
            <a:extLst>
              <a:ext uri="{FF2B5EF4-FFF2-40B4-BE49-F238E27FC236}">
                <a16:creationId xmlns:a16="http://schemas.microsoft.com/office/drawing/2014/main" id="{48C28736-AC6D-B6FF-9F87-41A6457FBD0C}"/>
              </a:ext>
            </a:extLst>
          </p:cNvPr>
          <p:cNvSpPr>
            <a:spLocks noGrp="1"/>
          </p:cNvSpPr>
          <p:nvPr>
            <p:ph idx="1"/>
          </p:nvPr>
        </p:nvSpPr>
        <p:spPr>
          <a:xfrm>
            <a:off x="1005840" y="2108201"/>
            <a:ext cx="10149840" cy="4361179"/>
          </a:xfrm>
        </p:spPr>
        <p:txBody>
          <a:bodyPr>
            <a:normAutofit/>
          </a:bodyPr>
          <a:lstStyle/>
          <a:p>
            <a:r>
              <a:rPr lang="it-IT" dirty="0"/>
              <a:t>La perdita di peso indotta dalla chirurgia </a:t>
            </a:r>
            <a:r>
              <a:rPr lang="it-IT" dirty="0" err="1"/>
              <a:t>bariatrica</a:t>
            </a:r>
            <a:r>
              <a:rPr lang="it-IT" dirty="0"/>
              <a:t> potrebbe ridurre in modo sproporzionato il dispendio energetico a riposo (</a:t>
            </a:r>
            <a:r>
              <a:rPr lang="it-IT" i="1" dirty="0" err="1"/>
              <a:t>resting</a:t>
            </a:r>
            <a:r>
              <a:rPr lang="it-IT" i="1" dirty="0"/>
              <a:t> energy </a:t>
            </a:r>
            <a:r>
              <a:rPr lang="it-IT" i="1" dirty="0" err="1"/>
              <a:t>expenditure</a:t>
            </a:r>
            <a:r>
              <a:rPr lang="it-IT" i="1" dirty="0"/>
              <a:t> </a:t>
            </a:r>
            <a:r>
              <a:rPr lang="it-IT" dirty="0"/>
              <a:t>REE) e la </a:t>
            </a:r>
            <a:r>
              <a:rPr lang="it-IT" i="1" dirty="0" err="1"/>
              <a:t>fat</a:t>
            </a:r>
            <a:r>
              <a:rPr lang="it-IT" i="1" dirty="0"/>
              <a:t>-free mass </a:t>
            </a:r>
            <a:r>
              <a:rPr lang="it-IT" dirty="0"/>
              <a:t>(FFM), predisponendo così i pazienti al recupero del peso e alla </a:t>
            </a:r>
            <a:r>
              <a:rPr lang="it-IT" dirty="0" err="1"/>
              <a:t>sarcopenia</a:t>
            </a:r>
            <a:r>
              <a:rPr lang="it-IT" dirty="0"/>
              <a:t>.</a:t>
            </a:r>
          </a:p>
          <a:p>
            <a:r>
              <a:rPr lang="it-IT" dirty="0"/>
              <a:t>La perdita eccessiva di massa muscolare scheletrica (SM), un componente principale della FFM (~ 45%), ha implicazioni per </a:t>
            </a:r>
            <a:r>
              <a:rPr lang="it-IT" dirty="0" err="1"/>
              <a:t>sarcopenia</a:t>
            </a:r>
            <a:r>
              <a:rPr lang="it-IT" dirty="0"/>
              <a:t>, fragilità e perdita di mobilità.</a:t>
            </a:r>
          </a:p>
          <a:p>
            <a:r>
              <a:rPr lang="it-IT" dirty="0"/>
              <a:t>La </a:t>
            </a:r>
            <a:r>
              <a:rPr lang="it-IT" dirty="0" err="1"/>
              <a:t>sarcopenia</a:t>
            </a:r>
            <a:r>
              <a:rPr lang="it-IT" dirty="0"/>
              <a:t>  e l’obesità potrebbero influenzarsi a vicenda perché l’accumulo di grasso sarebbe anche il risultato di un ridotto dispendio energetico totale.</a:t>
            </a:r>
          </a:p>
          <a:p>
            <a:pPr marL="0" indent="0">
              <a:buNone/>
            </a:pPr>
            <a:endParaRPr lang="it-IT" dirty="0"/>
          </a:p>
        </p:txBody>
      </p:sp>
      <p:pic>
        <p:nvPicPr>
          <p:cNvPr id="5" name="Immagine 4">
            <a:extLst>
              <a:ext uri="{FF2B5EF4-FFF2-40B4-BE49-F238E27FC236}">
                <a16:creationId xmlns:a16="http://schemas.microsoft.com/office/drawing/2014/main" id="{325ACC1C-5730-A271-70AD-032BC4CF91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03604">
            <a:off x="8840357" y="4449788"/>
            <a:ext cx="2400300" cy="2247900"/>
          </a:xfrm>
          <a:prstGeom prst="rect">
            <a:avLst/>
          </a:prstGeom>
        </p:spPr>
      </p:pic>
    </p:spTree>
    <p:extLst>
      <p:ext uri="{BB962C8B-B14F-4D97-AF65-F5344CB8AC3E}">
        <p14:creationId xmlns:p14="http://schemas.microsoft.com/office/powerpoint/2010/main" val="2212259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D42CBF-85E5-51E0-A5F6-E81A21D9BF15}"/>
              </a:ext>
            </a:extLst>
          </p:cNvPr>
          <p:cNvSpPr>
            <a:spLocks noGrp="1"/>
          </p:cNvSpPr>
          <p:nvPr>
            <p:ph type="title"/>
          </p:nvPr>
        </p:nvSpPr>
        <p:spPr/>
        <p:txBody>
          <a:bodyPr/>
          <a:lstStyle/>
          <a:p>
            <a:r>
              <a:rPr lang="it-IT" dirty="0"/>
              <a:t>CAMBIAMENTI DELLA COMPOSIZIONE CORPOREA IN CHIRURGIA BARIATRICA</a:t>
            </a:r>
          </a:p>
        </p:txBody>
      </p:sp>
      <p:sp>
        <p:nvSpPr>
          <p:cNvPr id="3" name="Segnaposto contenuto 2">
            <a:extLst>
              <a:ext uri="{FF2B5EF4-FFF2-40B4-BE49-F238E27FC236}">
                <a16:creationId xmlns:a16="http://schemas.microsoft.com/office/drawing/2014/main" id="{6A1239D7-5B42-51DB-F23C-2F45A93A2665}"/>
              </a:ext>
            </a:extLst>
          </p:cNvPr>
          <p:cNvSpPr>
            <a:spLocks noGrp="1"/>
          </p:cNvSpPr>
          <p:nvPr>
            <p:ph idx="1"/>
          </p:nvPr>
        </p:nvSpPr>
        <p:spPr>
          <a:xfrm>
            <a:off x="994410" y="2108201"/>
            <a:ext cx="10161270" cy="3760891"/>
          </a:xfrm>
        </p:spPr>
        <p:txBody>
          <a:bodyPr/>
          <a:lstStyle/>
          <a:p>
            <a:pPr marL="0" indent="0">
              <a:buNone/>
            </a:pPr>
            <a:r>
              <a:rPr lang="it-IT" dirty="0"/>
              <a:t>La massa grassa diminuisce durante i primi mesi dopo l'intervento chirurgico. </a:t>
            </a:r>
          </a:p>
          <a:p>
            <a:pPr marL="0" indent="0">
              <a:buNone/>
            </a:pPr>
            <a:r>
              <a:rPr lang="it-IT" dirty="0"/>
              <a:t>La </a:t>
            </a:r>
            <a:r>
              <a:rPr lang="it-IT" i="1" dirty="0"/>
              <a:t>body </a:t>
            </a:r>
            <a:r>
              <a:rPr lang="it-IT" i="1" dirty="0" err="1"/>
              <a:t>cellular</a:t>
            </a:r>
            <a:r>
              <a:rPr lang="it-IT" i="1" dirty="0"/>
              <a:t> mass </a:t>
            </a:r>
            <a:r>
              <a:rPr lang="it-IT" dirty="0"/>
              <a:t>(BCM), la </a:t>
            </a:r>
            <a:r>
              <a:rPr lang="it-IT" i="1" dirty="0" err="1"/>
              <a:t>lean</a:t>
            </a:r>
            <a:r>
              <a:rPr lang="it-IT" i="1" dirty="0"/>
              <a:t> body mass</a:t>
            </a:r>
            <a:r>
              <a:rPr lang="it-IT" dirty="0"/>
              <a:t> (LBM), </a:t>
            </a:r>
            <a:r>
              <a:rPr lang="it-IT" dirty="0" err="1"/>
              <a:t>l’</a:t>
            </a:r>
            <a:r>
              <a:rPr lang="it-IT" i="1" dirty="0" err="1"/>
              <a:t>absolute</a:t>
            </a:r>
            <a:r>
              <a:rPr lang="it-IT" i="1" dirty="0"/>
              <a:t> muscle mass and </a:t>
            </a:r>
            <a:r>
              <a:rPr lang="it-IT" i="1" dirty="0" err="1"/>
              <a:t>strength</a:t>
            </a:r>
            <a:r>
              <a:rPr lang="it-IT" i="1" dirty="0"/>
              <a:t> </a:t>
            </a:r>
            <a:r>
              <a:rPr lang="it-IT" dirty="0"/>
              <a:t>spesso diminuiscono.</a:t>
            </a:r>
          </a:p>
          <a:p>
            <a:pPr marL="0" indent="0">
              <a:buNone/>
            </a:pPr>
            <a:r>
              <a:rPr lang="it-IT" dirty="0"/>
              <a:t>Le variazioni postoperatorie di questi parametri sono associate a perdita di peso, riduzione della prestanza fisica e rischio di malnutrizione.</a:t>
            </a:r>
          </a:p>
          <a:p>
            <a:endParaRPr lang="it-IT" dirty="0"/>
          </a:p>
        </p:txBody>
      </p:sp>
      <p:sp>
        <p:nvSpPr>
          <p:cNvPr id="5" name="Freccia giù 4">
            <a:extLst>
              <a:ext uri="{FF2B5EF4-FFF2-40B4-BE49-F238E27FC236}">
                <a16:creationId xmlns:a16="http://schemas.microsoft.com/office/drawing/2014/main" id="{B3E4D6B5-08B1-EAA1-FBC8-6141734110AE}"/>
              </a:ext>
            </a:extLst>
          </p:cNvPr>
          <p:cNvSpPr/>
          <p:nvPr/>
        </p:nvSpPr>
        <p:spPr>
          <a:xfrm flipH="1">
            <a:off x="5932170" y="4149090"/>
            <a:ext cx="274320" cy="84582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9F36BFB6-13FA-A3A9-9942-EB079AC679DC}"/>
              </a:ext>
            </a:extLst>
          </p:cNvPr>
          <p:cNvSpPr/>
          <p:nvPr/>
        </p:nvSpPr>
        <p:spPr>
          <a:xfrm rot="10800000" flipV="1">
            <a:off x="891540" y="4905198"/>
            <a:ext cx="10058400" cy="954107"/>
          </a:xfrm>
          <a:prstGeom prst="rect">
            <a:avLst/>
          </a:prstGeom>
          <a:noFill/>
        </p:spPr>
        <p:txBody>
          <a:bodyPr wrap="square" lIns="91440" tIns="45720" rIns="91440" bIns="45720">
            <a:spAutoFit/>
          </a:bodyPr>
          <a:lstStyle/>
          <a:p>
            <a:pPr algn="ctr"/>
            <a:r>
              <a:rPr lang="it-IT" sz="2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Segni diretti e indiretti di una </a:t>
            </a:r>
          </a:p>
          <a:p>
            <a:pPr algn="ctr"/>
            <a:r>
              <a:rPr lang="it-IT" sz="2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riduzione della massa muscolare</a:t>
            </a:r>
            <a:endParaRPr lang="it-IT"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4" name="Segnaposto contenuto 4" descr="Immagine che contiene persona, eretto, costume da bagno&#10;&#10;Descrizione generata automaticamente">
            <a:extLst>
              <a:ext uri="{FF2B5EF4-FFF2-40B4-BE49-F238E27FC236}">
                <a16:creationId xmlns:a16="http://schemas.microsoft.com/office/drawing/2014/main" id="{2B97C81A-B777-FF95-E852-1179890D6D44}"/>
              </a:ext>
            </a:extLst>
          </p:cNvPr>
          <p:cNvPicPr>
            <a:picLocks noChangeAspect="1"/>
          </p:cNvPicPr>
          <p:nvPr/>
        </p:nvPicPr>
        <p:blipFill rotWithShape="1">
          <a:blip r:embed="rId3">
            <a:extLst>
              <a:ext uri="{28A0092B-C50C-407E-A947-70E740481C1C}">
                <a14:useLocalDpi xmlns:a14="http://schemas.microsoft.com/office/drawing/2010/main" val="0"/>
              </a:ext>
            </a:extLst>
          </a:blip>
          <a:srcRect t="1634" b="1428"/>
          <a:stretch/>
        </p:blipFill>
        <p:spPr>
          <a:xfrm>
            <a:off x="9431897" y="4110447"/>
            <a:ext cx="2135263" cy="2069881"/>
          </a:xfrm>
          <a:prstGeom prst="rect">
            <a:avLst/>
          </a:prstGeom>
        </p:spPr>
      </p:pic>
    </p:spTree>
    <p:extLst>
      <p:ext uri="{BB962C8B-B14F-4D97-AF65-F5344CB8AC3E}">
        <p14:creationId xmlns:p14="http://schemas.microsoft.com/office/powerpoint/2010/main" val="114389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a 4">
            <a:extLst>
              <a:ext uri="{FF2B5EF4-FFF2-40B4-BE49-F238E27FC236}">
                <a16:creationId xmlns:a16="http://schemas.microsoft.com/office/drawing/2014/main" id="{33631D15-FA06-5A92-19FC-6340A91C2188}"/>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olo 6">
            <a:extLst>
              <a:ext uri="{FF2B5EF4-FFF2-40B4-BE49-F238E27FC236}">
                <a16:creationId xmlns:a16="http://schemas.microsoft.com/office/drawing/2014/main" id="{8CF05688-E7AB-5F1A-7E6B-015EFAB8AB48}"/>
              </a:ext>
            </a:extLst>
          </p:cNvPr>
          <p:cNvSpPr>
            <a:spLocks noGrp="1"/>
          </p:cNvSpPr>
          <p:nvPr>
            <p:ph type="title"/>
          </p:nvPr>
        </p:nvSpPr>
        <p:spPr/>
        <p:txBody>
          <a:bodyPr/>
          <a:lstStyle/>
          <a:p>
            <a:endParaRPr lang="it-IT"/>
          </a:p>
        </p:txBody>
      </p:sp>
      <p:sp>
        <p:nvSpPr>
          <p:cNvPr id="2" name="Ovale 1">
            <a:extLst>
              <a:ext uri="{FF2B5EF4-FFF2-40B4-BE49-F238E27FC236}">
                <a16:creationId xmlns:a16="http://schemas.microsoft.com/office/drawing/2014/main" id="{269AB25E-E2D7-6A39-CB60-ED5A32EBC0B6}"/>
              </a:ext>
            </a:extLst>
          </p:cNvPr>
          <p:cNvSpPr/>
          <p:nvPr/>
        </p:nvSpPr>
        <p:spPr>
          <a:xfrm>
            <a:off x="4663440" y="4829176"/>
            <a:ext cx="2926080" cy="582930"/>
          </a:xfrm>
          <a:prstGeom prst="ellipse">
            <a:avLst/>
          </a:prstGeom>
          <a:noFill/>
          <a:ln>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0795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immagine 7">
            <a:extLst>
              <a:ext uri="{FF2B5EF4-FFF2-40B4-BE49-F238E27FC236}">
                <a16:creationId xmlns:a16="http://schemas.microsoft.com/office/drawing/2014/main" id="{EE70649B-83B2-CC38-5C9A-BDBC97FE3D15}"/>
              </a:ext>
            </a:extLst>
          </p:cNvPr>
          <p:cNvSpPr>
            <a:spLocks noGrp="1"/>
          </p:cNvSpPr>
          <p:nvPr>
            <p:ph type="pic" idx="1"/>
          </p:nvPr>
        </p:nvSpPr>
        <p:spPr>
          <a:xfrm>
            <a:off x="662940" y="1303020"/>
            <a:ext cx="10858500" cy="3423920"/>
          </a:xfrm>
        </p:spPr>
        <p:txBody>
          <a:bodyPr/>
          <a:lstStyle/>
          <a:p>
            <a:endParaRPr lang="it-IT" dirty="0"/>
          </a:p>
        </p:txBody>
      </p:sp>
      <p:sp>
        <p:nvSpPr>
          <p:cNvPr id="7" name="Titolo 6">
            <a:extLst>
              <a:ext uri="{FF2B5EF4-FFF2-40B4-BE49-F238E27FC236}">
                <a16:creationId xmlns:a16="http://schemas.microsoft.com/office/drawing/2014/main" id="{A4351391-295C-BB09-E82B-6E5ADE5737E6}"/>
              </a:ext>
            </a:extLst>
          </p:cNvPr>
          <p:cNvSpPr>
            <a:spLocks noGrp="1"/>
          </p:cNvSpPr>
          <p:nvPr>
            <p:ph type="title"/>
          </p:nvPr>
        </p:nvSpPr>
        <p:spPr>
          <a:xfrm>
            <a:off x="165735" y="5200650"/>
            <a:ext cx="11860529" cy="867826"/>
          </a:xfrm>
        </p:spPr>
        <p:txBody>
          <a:bodyPr/>
          <a:lstStyle/>
          <a:p>
            <a:r>
              <a:rPr lang="it-IT" sz="2400" b="0" i="1" dirty="0" err="1"/>
              <a:t>European</a:t>
            </a:r>
            <a:r>
              <a:rPr lang="it-IT" sz="2400" b="0" i="1" dirty="0"/>
              <a:t> Consensus on </a:t>
            </a:r>
            <a:r>
              <a:rPr lang="it-IT" sz="2400" b="0" i="1" dirty="0" err="1"/>
              <a:t>definition</a:t>
            </a:r>
            <a:r>
              <a:rPr lang="it-IT" sz="2400" b="0" i="1" dirty="0"/>
              <a:t> and </a:t>
            </a:r>
            <a:r>
              <a:rPr lang="it-IT" sz="2400" b="0" i="1" dirty="0" err="1"/>
              <a:t>diagnosis</a:t>
            </a:r>
            <a:r>
              <a:rPr lang="it-IT" sz="2400" b="0" i="1" dirty="0"/>
              <a:t>: report of </a:t>
            </a:r>
            <a:r>
              <a:rPr lang="it-IT" sz="2400" b="0" i="1" dirty="0" err="1"/>
              <a:t>European</a:t>
            </a:r>
            <a:r>
              <a:rPr lang="it-IT" sz="2400" b="0" i="1" dirty="0"/>
              <a:t> working group on </a:t>
            </a:r>
            <a:r>
              <a:rPr lang="it-IT" sz="2400" b="0" i="1" dirty="0" err="1"/>
              <a:t>Sarcopenia</a:t>
            </a:r>
            <a:r>
              <a:rPr lang="it-IT" sz="2400" b="0" i="1" dirty="0"/>
              <a:t>.</a:t>
            </a:r>
            <a:br>
              <a:rPr lang="it-IT" sz="2400" b="0" i="1" dirty="0"/>
            </a:br>
            <a:r>
              <a:rPr lang="it-IT" sz="2400" b="0" i="1" dirty="0"/>
              <a:t>2010</a:t>
            </a:r>
          </a:p>
        </p:txBody>
      </p:sp>
      <p:sp>
        <p:nvSpPr>
          <p:cNvPr id="3" name="Segnaposto contenuto 2">
            <a:extLst>
              <a:ext uri="{FF2B5EF4-FFF2-40B4-BE49-F238E27FC236}">
                <a16:creationId xmlns:a16="http://schemas.microsoft.com/office/drawing/2014/main" id="{FC428427-423E-5255-C524-D539CD1BB828}"/>
              </a:ext>
            </a:extLst>
          </p:cNvPr>
          <p:cNvSpPr>
            <a:spLocks noGrp="1"/>
          </p:cNvSpPr>
          <p:nvPr>
            <p:ph type="body" sz="half" idx="2"/>
          </p:nvPr>
        </p:nvSpPr>
        <p:spPr>
          <a:xfrm>
            <a:off x="1154429" y="1951038"/>
            <a:ext cx="10113264" cy="1958975"/>
          </a:xfrm>
        </p:spPr>
        <p:txBody>
          <a:bodyPr>
            <a:normAutofit fontScale="47500" lnSpcReduction="20000"/>
          </a:bodyPr>
          <a:lstStyle/>
          <a:p>
            <a:pPr marL="11113" indent="-11113" algn="ctr">
              <a:buNone/>
            </a:pPr>
            <a:r>
              <a:rPr lang="it-IT" sz="4400" b="0" i="1" u="none" strike="noStrike" dirty="0" err="1">
                <a:solidFill>
                  <a:srgbClr val="202020"/>
                </a:solidFill>
                <a:effectLst/>
              </a:rPr>
              <a:t>Sarcopenia</a:t>
            </a:r>
            <a:r>
              <a:rPr lang="it-IT" sz="4400" b="0" i="1" u="none" strike="noStrike" dirty="0">
                <a:solidFill>
                  <a:srgbClr val="202020"/>
                </a:solidFill>
                <a:effectLst/>
              </a:rPr>
              <a:t> </a:t>
            </a:r>
            <a:r>
              <a:rPr lang="it-IT" sz="4400" b="0" i="1" u="none" strike="noStrike" dirty="0" err="1">
                <a:solidFill>
                  <a:srgbClr val="202020"/>
                </a:solidFill>
                <a:effectLst/>
              </a:rPr>
              <a:t>is</a:t>
            </a:r>
            <a:r>
              <a:rPr lang="it-IT" sz="4400" b="0" i="1" u="none" strike="noStrike" dirty="0">
                <a:solidFill>
                  <a:srgbClr val="202020"/>
                </a:solidFill>
                <a:effectLst/>
              </a:rPr>
              <a:t> a </a:t>
            </a:r>
            <a:r>
              <a:rPr lang="it-IT" sz="4400" b="0" i="1" u="none" strike="noStrike" dirty="0" err="1">
                <a:solidFill>
                  <a:srgbClr val="202020"/>
                </a:solidFill>
                <a:effectLst/>
              </a:rPr>
              <a:t>pathological</a:t>
            </a:r>
            <a:r>
              <a:rPr lang="it-IT" sz="4400" b="0" i="1" u="none" strike="noStrike" dirty="0">
                <a:solidFill>
                  <a:srgbClr val="202020"/>
                </a:solidFill>
                <a:effectLst/>
              </a:rPr>
              <a:t> disorder </a:t>
            </a:r>
            <a:r>
              <a:rPr lang="it-IT" sz="4400" b="0" i="1" u="none" strike="noStrike" dirty="0" err="1">
                <a:solidFill>
                  <a:srgbClr val="202020"/>
                </a:solidFill>
                <a:effectLst/>
              </a:rPr>
              <a:t>characterized</a:t>
            </a:r>
            <a:r>
              <a:rPr lang="it-IT" sz="4400" b="0" i="1" u="none" strike="noStrike" dirty="0">
                <a:solidFill>
                  <a:srgbClr val="202020"/>
                </a:solidFill>
                <a:effectLst/>
              </a:rPr>
              <a:t> by </a:t>
            </a:r>
            <a:r>
              <a:rPr lang="it-IT" sz="4400" b="0" i="1" u="none" strike="noStrike" dirty="0" err="1">
                <a:solidFill>
                  <a:srgbClr val="202020"/>
                </a:solidFill>
                <a:effectLst/>
              </a:rPr>
              <a:t>generalized</a:t>
            </a:r>
            <a:r>
              <a:rPr lang="it-IT" sz="4400" b="0" i="1" u="none" strike="noStrike" dirty="0">
                <a:solidFill>
                  <a:srgbClr val="202020"/>
                </a:solidFill>
                <a:effectLst/>
              </a:rPr>
              <a:t> </a:t>
            </a:r>
            <a:r>
              <a:rPr lang="it-IT" sz="4400" b="0" i="1" u="none" strike="noStrike" dirty="0" err="1">
                <a:solidFill>
                  <a:srgbClr val="202020"/>
                </a:solidFill>
                <a:effectLst/>
              </a:rPr>
              <a:t>loss</a:t>
            </a:r>
            <a:r>
              <a:rPr lang="it-IT" sz="4400" b="0" i="1" u="none" strike="noStrike" dirty="0">
                <a:solidFill>
                  <a:srgbClr val="202020"/>
                </a:solidFill>
                <a:effectLst/>
              </a:rPr>
              <a:t> of </a:t>
            </a:r>
            <a:r>
              <a:rPr lang="it-IT" sz="4400" b="0" i="1" u="none" strike="noStrike" dirty="0" err="1">
                <a:solidFill>
                  <a:srgbClr val="202020"/>
                </a:solidFill>
                <a:effectLst/>
              </a:rPr>
              <a:t>skeletal</a:t>
            </a:r>
            <a:r>
              <a:rPr lang="it-IT" sz="4400" b="0" i="1" u="none" strike="noStrike" dirty="0">
                <a:solidFill>
                  <a:srgbClr val="202020"/>
                </a:solidFill>
                <a:effectLst/>
              </a:rPr>
              <a:t> muscle mass and </a:t>
            </a:r>
            <a:r>
              <a:rPr lang="it-IT" sz="4400" b="0" i="1" u="none" strike="noStrike" dirty="0" err="1">
                <a:solidFill>
                  <a:srgbClr val="202020"/>
                </a:solidFill>
                <a:effectLst/>
              </a:rPr>
              <a:t>function</a:t>
            </a:r>
            <a:r>
              <a:rPr lang="it-IT" sz="4400" b="0" i="1" u="none" strike="noStrike" dirty="0">
                <a:solidFill>
                  <a:srgbClr val="202020"/>
                </a:solidFill>
                <a:effectLst/>
              </a:rPr>
              <a:t>. </a:t>
            </a:r>
            <a:r>
              <a:rPr lang="it-IT" sz="4400" b="0" i="1" u="none" strike="noStrike" dirty="0" err="1">
                <a:solidFill>
                  <a:srgbClr val="202020"/>
                </a:solidFill>
                <a:effectLst/>
              </a:rPr>
              <a:t>It</a:t>
            </a:r>
            <a:r>
              <a:rPr lang="it-IT" sz="4400" b="0" i="1" u="none" strike="noStrike" dirty="0">
                <a:solidFill>
                  <a:srgbClr val="202020"/>
                </a:solidFill>
                <a:effectLst/>
              </a:rPr>
              <a:t> </a:t>
            </a:r>
            <a:r>
              <a:rPr lang="it-IT" sz="4400" b="0" i="1" u="none" strike="noStrike" dirty="0" err="1">
                <a:solidFill>
                  <a:srgbClr val="202020"/>
                </a:solidFill>
                <a:effectLst/>
              </a:rPr>
              <a:t>is</a:t>
            </a:r>
            <a:r>
              <a:rPr lang="it-IT" sz="4400" b="0" i="1" u="none" strike="noStrike" dirty="0">
                <a:solidFill>
                  <a:srgbClr val="202020"/>
                </a:solidFill>
                <a:effectLst/>
              </a:rPr>
              <a:t> a risk </a:t>
            </a:r>
            <a:r>
              <a:rPr lang="it-IT" sz="4400" b="0" i="1" u="none" strike="noStrike" dirty="0" err="1">
                <a:solidFill>
                  <a:srgbClr val="202020"/>
                </a:solidFill>
                <a:effectLst/>
              </a:rPr>
              <a:t>factor</a:t>
            </a:r>
            <a:r>
              <a:rPr lang="it-IT" sz="4400" b="0" i="1" u="none" strike="noStrike" dirty="0">
                <a:solidFill>
                  <a:srgbClr val="202020"/>
                </a:solidFill>
                <a:effectLst/>
              </a:rPr>
              <a:t> of </a:t>
            </a:r>
            <a:r>
              <a:rPr lang="it-IT" sz="4400" b="0" i="1" u="none" strike="noStrike" dirty="0" err="1">
                <a:solidFill>
                  <a:srgbClr val="202020"/>
                </a:solidFill>
                <a:effectLst/>
              </a:rPr>
              <a:t>physical</a:t>
            </a:r>
            <a:r>
              <a:rPr lang="it-IT" sz="4400" b="0" i="1" u="none" strike="noStrike" dirty="0">
                <a:solidFill>
                  <a:srgbClr val="202020"/>
                </a:solidFill>
                <a:effectLst/>
              </a:rPr>
              <a:t> </a:t>
            </a:r>
            <a:r>
              <a:rPr lang="it-IT" sz="4400" b="0" i="1" u="none" strike="noStrike" dirty="0" err="1">
                <a:solidFill>
                  <a:srgbClr val="202020"/>
                </a:solidFill>
                <a:effectLst/>
              </a:rPr>
              <a:t>disability</a:t>
            </a:r>
            <a:r>
              <a:rPr lang="it-IT" sz="4400" b="0" i="1" u="none" strike="noStrike" dirty="0">
                <a:solidFill>
                  <a:srgbClr val="202020"/>
                </a:solidFill>
                <a:effectLst/>
              </a:rPr>
              <a:t>, </a:t>
            </a:r>
            <a:r>
              <a:rPr lang="it-IT" sz="4400" b="0" i="1" u="none" strike="noStrike" dirty="0" err="1">
                <a:solidFill>
                  <a:srgbClr val="202020"/>
                </a:solidFill>
                <a:effectLst/>
              </a:rPr>
              <a:t>impaired</a:t>
            </a:r>
            <a:r>
              <a:rPr lang="it-IT" sz="4400" b="0" i="1" u="none" strike="noStrike" dirty="0">
                <a:solidFill>
                  <a:srgbClr val="202020"/>
                </a:solidFill>
                <a:effectLst/>
              </a:rPr>
              <a:t> </a:t>
            </a:r>
            <a:r>
              <a:rPr lang="it-IT" sz="4400" b="0" i="1" u="none" strike="noStrike" dirty="0" err="1">
                <a:solidFill>
                  <a:srgbClr val="202020"/>
                </a:solidFill>
                <a:effectLst/>
              </a:rPr>
              <a:t>quality</a:t>
            </a:r>
            <a:r>
              <a:rPr lang="it-IT" sz="4400" b="0" i="1" u="none" strike="noStrike" dirty="0">
                <a:solidFill>
                  <a:srgbClr val="202020"/>
                </a:solidFill>
                <a:effectLst/>
              </a:rPr>
              <a:t> of life, and </a:t>
            </a:r>
            <a:r>
              <a:rPr lang="it-IT" sz="4400" b="0" i="1" u="none" strike="noStrike" dirty="0" err="1">
                <a:solidFill>
                  <a:srgbClr val="202020"/>
                </a:solidFill>
                <a:effectLst/>
              </a:rPr>
              <a:t>death</a:t>
            </a:r>
            <a:r>
              <a:rPr lang="it-IT" sz="4400" i="1" dirty="0">
                <a:solidFill>
                  <a:srgbClr val="202020"/>
                </a:solidFill>
              </a:rPr>
              <a:t>.</a:t>
            </a:r>
            <a:r>
              <a:rPr lang="it-IT" sz="4400" b="0" i="1" u="none" strike="noStrike" dirty="0">
                <a:solidFill>
                  <a:srgbClr val="202020"/>
                </a:solidFill>
                <a:effectLst/>
              </a:rPr>
              <a:t> </a:t>
            </a:r>
            <a:r>
              <a:rPr lang="it-IT" sz="4400" b="0" i="1" u="none" strike="noStrike" dirty="0" err="1">
                <a:solidFill>
                  <a:srgbClr val="202020"/>
                </a:solidFill>
                <a:effectLst/>
              </a:rPr>
              <a:t>Sarcopenia</a:t>
            </a:r>
            <a:r>
              <a:rPr lang="it-IT" sz="4400" b="0" i="1" u="none" strike="noStrike" dirty="0">
                <a:solidFill>
                  <a:srgbClr val="202020"/>
                </a:solidFill>
                <a:effectLst/>
              </a:rPr>
              <a:t> </a:t>
            </a:r>
            <a:r>
              <a:rPr lang="it-IT" sz="4400" b="0" i="1" u="none" strike="noStrike" dirty="0" err="1">
                <a:solidFill>
                  <a:srgbClr val="202020"/>
                </a:solidFill>
                <a:effectLst/>
              </a:rPr>
              <a:t>is</a:t>
            </a:r>
            <a:r>
              <a:rPr lang="it-IT" sz="4400" b="0" i="1" u="none" strike="noStrike" dirty="0">
                <a:solidFill>
                  <a:srgbClr val="202020"/>
                </a:solidFill>
                <a:effectLst/>
              </a:rPr>
              <a:t> </a:t>
            </a:r>
            <a:r>
              <a:rPr lang="it-IT" sz="4400" b="0" i="1" u="none" strike="noStrike" dirty="0" err="1">
                <a:solidFill>
                  <a:srgbClr val="202020"/>
                </a:solidFill>
                <a:effectLst/>
              </a:rPr>
              <a:t>also</a:t>
            </a:r>
            <a:r>
              <a:rPr lang="it-IT" sz="4400" b="0" i="1" u="none" strike="noStrike" dirty="0">
                <a:solidFill>
                  <a:srgbClr val="202020"/>
                </a:solidFill>
                <a:effectLst/>
              </a:rPr>
              <a:t> </a:t>
            </a:r>
            <a:r>
              <a:rPr lang="it-IT" sz="4400" b="0" i="1" u="none" strike="noStrike" dirty="0" err="1">
                <a:solidFill>
                  <a:srgbClr val="202020"/>
                </a:solidFill>
                <a:effectLst/>
              </a:rPr>
              <a:t>associated</a:t>
            </a:r>
            <a:r>
              <a:rPr lang="it-IT" sz="4400" b="0" i="1" u="none" strike="noStrike" dirty="0">
                <a:solidFill>
                  <a:srgbClr val="202020"/>
                </a:solidFill>
                <a:effectLst/>
              </a:rPr>
              <a:t> with </a:t>
            </a:r>
            <a:r>
              <a:rPr lang="it-IT" sz="4400" b="0" i="1" u="none" strike="noStrike" dirty="0" err="1">
                <a:solidFill>
                  <a:srgbClr val="202020"/>
                </a:solidFill>
                <a:effectLst/>
              </a:rPr>
              <a:t>diabetes</a:t>
            </a:r>
            <a:r>
              <a:rPr lang="it-IT" sz="4400" b="0" i="1" u="none" strike="noStrike" dirty="0">
                <a:solidFill>
                  <a:srgbClr val="202020"/>
                </a:solidFill>
                <a:effectLst/>
              </a:rPr>
              <a:t>, </a:t>
            </a:r>
            <a:r>
              <a:rPr lang="it-IT" sz="4400" b="0" i="1" u="none" strike="noStrike" dirty="0" err="1">
                <a:solidFill>
                  <a:srgbClr val="202020"/>
                </a:solidFill>
                <a:effectLst/>
              </a:rPr>
              <a:t>metabolic</a:t>
            </a:r>
            <a:r>
              <a:rPr lang="it-IT" sz="4400" b="0" i="1" u="none" strike="noStrike" dirty="0">
                <a:solidFill>
                  <a:srgbClr val="202020"/>
                </a:solidFill>
                <a:effectLst/>
              </a:rPr>
              <a:t> </a:t>
            </a:r>
            <a:r>
              <a:rPr lang="it-IT" sz="4400" b="0" i="1" u="none" strike="noStrike" dirty="0" err="1">
                <a:solidFill>
                  <a:srgbClr val="202020"/>
                </a:solidFill>
                <a:effectLst/>
              </a:rPr>
              <a:t>syndrome</a:t>
            </a:r>
            <a:r>
              <a:rPr lang="it-IT" sz="4400" b="0" i="1" u="none" strike="noStrike" dirty="0">
                <a:solidFill>
                  <a:srgbClr val="202020"/>
                </a:solidFill>
                <a:effectLst/>
              </a:rPr>
              <a:t>, and </a:t>
            </a:r>
            <a:r>
              <a:rPr lang="it-IT" sz="4400" b="0" i="1" u="none" strike="noStrike" dirty="0" err="1">
                <a:solidFill>
                  <a:srgbClr val="202020"/>
                </a:solidFill>
                <a:effectLst/>
              </a:rPr>
              <a:t>cardiovascular</a:t>
            </a:r>
            <a:r>
              <a:rPr lang="it-IT" sz="4400" b="0" i="1" u="none" strike="noStrike" dirty="0">
                <a:solidFill>
                  <a:srgbClr val="202020"/>
                </a:solidFill>
                <a:effectLst/>
              </a:rPr>
              <a:t> </a:t>
            </a:r>
            <a:r>
              <a:rPr lang="it-IT" sz="4400" b="0" i="1" u="none" strike="noStrike" dirty="0" err="1">
                <a:solidFill>
                  <a:srgbClr val="202020"/>
                </a:solidFill>
                <a:effectLst/>
              </a:rPr>
              <a:t>disease</a:t>
            </a:r>
            <a:r>
              <a:rPr lang="it-IT" sz="4400" b="0" i="1" u="none" strike="noStrike" dirty="0">
                <a:solidFill>
                  <a:srgbClr val="202020"/>
                </a:solidFill>
                <a:effectLst/>
              </a:rPr>
              <a:t>. </a:t>
            </a:r>
            <a:r>
              <a:rPr lang="it-IT" sz="4400" b="0" i="1" u="none" strike="noStrike" dirty="0" err="1">
                <a:solidFill>
                  <a:srgbClr val="202020"/>
                </a:solidFill>
                <a:effectLst/>
              </a:rPr>
              <a:t>Furthermore</a:t>
            </a:r>
            <a:r>
              <a:rPr lang="it-IT" sz="4400" b="0" i="1" u="none" strike="noStrike" dirty="0">
                <a:solidFill>
                  <a:srgbClr val="202020"/>
                </a:solidFill>
                <a:effectLst/>
              </a:rPr>
              <a:t>, </a:t>
            </a:r>
            <a:r>
              <a:rPr lang="it-IT" sz="4400" b="0" i="1" u="none" strike="noStrike" dirty="0" err="1">
                <a:solidFill>
                  <a:srgbClr val="202020"/>
                </a:solidFill>
                <a:effectLst/>
              </a:rPr>
              <a:t>sarcopenia</a:t>
            </a:r>
            <a:r>
              <a:rPr lang="it-IT" sz="4400" b="0" i="1" u="none" strike="noStrike" dirty="0">
                <a:solidFill>
                  <a:srgbClr val="202020"/>
                </a:solidFill>
                <a:effectLst/>
              </a:rPr>
              <a:t> </a:t>
            </a:r>
            <a:r>
              <a:rPr lang="it-IT" sz="4400" b="0" i="1" u="none" strike="noStrike" dirty="0" err="1">
                <a:solidFill>
                  <a:srgbClr val="202020"/>
                </a:solidFill>
                <a:effectLst/>
              </a:rPr>
              <a:t>is</a:t>
            </a:r>
            <a:r>
              <a:rPr lang="it-IT" sz="4400" b="0" i="1" u="none" strike="noStrike" dirty="0">
                <a:solidFill>
                  <a:srgbClr val="202020"/>
                </a:solidFill>
                <a:effectLst/>
              </a:rPr>
              <a:t> </a:t>
            </a:r>
            <a:r>
              <a:rPr lang="it-IT" sz="4400" b="0" i="1" u="none" strike="noStrike" dirty="0" err="1">
                <a:solidFill>
                  <a:srgbClr val="202020"/>
                </a:solidFill>
                <a:effectLst/>
              </a:rPr>
              <a:t>associated</a:t>
            </a:r>
            <a:r>
              <a:rPr lang="it-IT" sz="4400" b="0" i="1" u="none" strike="noStrike" dirty="0">
                <a:solidFill>
                  <a:srgbClr val="202020"/>
                </a:solidFill>
                <a:effectLst/>
              </a:rPr>
              <a:t> with the </a:t>
            </a:r>
            <a:r>
              <a:rPr lang="it-IT" sz="4400" b="0" i="1" u="none" strike="noStrike" dirty="0" err="1">
                <a:solidFill>
                  <a:srgbClr val="202020"/>
                </a:solidFill>
                <a:effectLst/>
              </a:rPr>
              <a:t>severity</a:t>
            </a:r>
            <a:r>
              <a:rPr lang="it-IT" sz="4400" b="0" i="1" u="none" strike="noStrike" dirty="0">
                <a:solidFill>
                  <a:srgbClr val="202020"/>
                </a:solidFill>
                <a:effectLst/>
              </a:rPr>
              <a:t> of </a:t>
            </a:r>
            <a:r>
              <a:rPr lang="it-IT" sz="4400" b="0" i="1" u="none" strike="noStrike" dirty="0" err="1">
                <a:solidFill>
                  <a:srgbClr val="202020"/>
                </a:solidFill>
                <a:effectLst/>
              </a:rPr>
              <a:t>fibrosis</a:t>
            </a:r>
            <a:r>
              <a:rPr lang="it-IT" sz="4400" b="0" i="1" u="none" strike="noStrike" dirty="0">
                <a:solidFill>
                  <a:srgbClr val="202020"/>
                </a:solidFill>
                <a:effectLst/>
              </a:rPr>
              <a:t> and </a:t>
            </a:r>
            <a:r>
              <a:rPr lang="it-IT" sz="4400" b="0" i="1" u="none" strike="noStrike" dirty="0" err="1">
                <a:solidFill>
                  <a:srgbClr val="202020"/>
                </a:solidFill>
                <a:effectLst/>
              </a:rPr>
              <a:t>steatosis</a:t>
            </a:r>
            <a:r>
              <a:rPr lang="it-IT" sz="4400" b="0" i="1" u="none" strike="noStrike" dirty="0">
                <a:solidFill>
                  <a:srgbClr val="202020"/>
                </a:solidFill>
                <a:effectLst/>
              </a:rPr>
              <a:t>, </a:t>
            </a:r>
            <a:r>
              <a:rPr lang="it-IT" sz="4400" b="0" i="1" u="none" strike="noStrike" dirty="0" err="1">
                <a:solidFill>
                  <a:srgbClr val="202020"/>
                </a:solidFill>
                <a:effectLst/>
              </a:rPr>
              <a:t>independently</a:t>
            </a:r>
            <a:r>
              <a:rPr lang="it-IT" sz="4400" b="0" i="1" u="none" strike="noStrike" dirty="0">
                <a:solidFill>
                  <a:srgbClr val="202020"/>
                </a:solidFill>
                <a:effectLst/>
              </a:rPr>
              <a:t> of </a:t>
            </a:r>
            <a:r>
              <a:rPr lang="it-IT" sz="4400" b="0" i="1" u="none" strike="noStrike" dirty="0" err="1">
                <a:solidFill>
                  <a:srgbClr val="202020"/>
                </a:solidFill>
                <a:effectLst/>
              </a:rPr>
              <a:t>metabolic</a:t>
            </a:r>
            <a:r>
              <a:rPr lang="it-IT" sz="4400" b="0" i="1" u="none" strike="noStrike" dirty="0">
                <a:solidFill>
                  <a:srgbClr val="202020"/>
                </a:solidFill>
                <a:effectLst/>
              </a:rPr>
              <a:t> risk </a:t>
            </a:r>
            <a:r>
              <a:rPr lang="it-IT" sz="4400" b="0" i="1" u="none" strike="noStrike" dirty="0" err="1">
                <a:solidFill>
                  <a:srgbClr val="202020"/>
                </a:solidFill>
                <a:effectLst/>
              </a:rPr>
              <a:t>factors</a:t>
            </a:r>
            <a:r>
              <a:rPr lang="it-IT" sz="4400" b="0" i="1" u="none" strike="noStrike" dirty="0">
                <a:solidFill>
                  <a:srgbClr val="202020"/>
                </a:solidFill>
                <a:effectLst/>
              </a:rPr>
              <a:t>, in </a:t>
            </a:r>
            <a:r>
              <a:rPr lang="it-IT" sz="4400" b="0" i="1" u="none" strike="noStrike" dirty="0" err="1">
                <a:solidFill>
                  <a:srgbClr val="202020"/>
                </a:solidFill>
                <a:effectLst/>
              </a:rPr>
              <a:t>patients</a:t>
            </a:r>
            <a:r>
              <a:rPr lang="it-IT" sz="4400" b="0" i="1" u="none" strike="noStrike" dirty="0">
                <a:solidFill>
                  <a:srgbClr val="202020"/>
                </a:solidFill>
                <a:effectLst/>
              </a:rPr>
              <a:t> with </a:t>
            </a:r>
            <a:r>
              <a:rPr lang="it-IT" sz="4400" b="0" i="1" u="none" strike="noStrike" dirty="0" err="1">
                <a:solidFill>
                  <a:srgbClr val="202020"/>
                </a:solidFill>
                <a:effectLst/>
              </a:rPr>
              <a:t>metabolic</a:t>
            </a:r>
            <a:r>
              <a:rPr lang="it-IT" sz="4400" b="0" i="1" u="none" strike="noStrike" dirty="0">
                <a:solidFill>
                  <a:srgbClr val="202020"/>
                </a:solidFill>
                <a:effectLst/>
              </a:rPr>
              <a:t> </a:t>
            </a:r>
            <a:r>
              <a:rPr lang="it-IT" sz="4400" b="0" i="1" u="none" strike="noStrike" dirty="0" err="1">
                <a:solidFill>
                  <a:srgbClr val="202020"/>
                </a:solidFill>
                <a:effectLst/>
              </a:rPr>
              <a:t>dysfunction-associated</a:t>
            </a:r>
            <a:r>
              <a:rPr lang="it-IT" sz="4400" b="0" i="1" u="none" strike="noStrike" dirty="0">
                <a:solidFill>
                  <a:srgbClr val="202020"/>
                </a:solidFill>
                <a:effectLst/>
              </a:rPr>
              <a:t> </a:t>
            </a:r>
            <a:r>
              <a:rPr lang="it-IT" sz="4400" b="0" i="1" u="none" strike="noStrike" dirty="0" err="1">
                <a:solidFill>
                  <a:srgbClr val="202020"/>
                </a:solidFill>
                <a:effectLst/>
              </a:rPr>
              <a:t>steatotic</a:t>
            </a:r>
            <a:r>
              <a:rPr lang="it-IT" sz="4400" b="0" i="1" u="none" strike="noStrike" dirty="0">
                <a:solidFill>
                  <a:srgbClr val="202020"/>
                </a:solidFill>
                <a:effectLst/>
              </a:rPr>
              <a:t> </a:t>
            </a:r>
            <a:r>
              <a:rPr lang="it-IT" sz="4400" b="0" i="1" u="none" strike="noStrike" dirty="0" err="1">
                <a:solidFill>
                  <a:srgbClr val="202020"/>
                </a:solidFill>
                <a:effectLst/>
              </a:rPr>
              <a:t>liver</a:t>
            </a:r>
            <a:r>
              <a:rPr lang="it-IT" sz="4400" b="0" i="1" u="none" strike="noStrike" dirty="0">
                <a:solidFill>
                  <a:srgbClr val="202020"/>
                </a:solidFill>
                <a:effectLst/>
              </a:rPr>
              <a:t> </a:t>
            </a:r>
            <a:r>
              <a:rPr lang="it-IT" sz="4400" b="0" i="1" u="none" strike="noStrike" dirty="0" err="1">
                <a:solidFill>
                  <a:srgbClr val="202020"/>
                </a:solidFill>
                <a:effectLst/>
              </a:rPr>
              <a:t>disease</a:t>
            </a:r>
            <a:r>
              <a:rPr lang="it-IT" sz="4400" b="0" i="1" u="none" strike="noStrike" dirty="0">
                <a:solidFill>
                  <a:srgbClr val="202020"/>
                </a:solidFill>
                <a:effectLst/>
              </a:rPr>
              <a:t>  (MASLD). </a:t>
            </a:r>
          </a:p>
          <a:p>
            <a:endParaRPr lang="it-IT" dirty="0">
              <a:solidFill>
                <a:srgbClr val="202020"/>
              </a:solidFill>
              <a:latin typeface="Helvetica" pitchFamily="2" charset="0"/>
            </a:endParaRPr>
          </a:p>
          <a:p>
            <a:endParaRPr lang="it-IT" dirty="0">
              <a:solidFill>
                <a:srgbClr val="202020"/>
              </a:solidFill>
              <a:latin typeface="Helvetica" pitchFamily="2" charset="0"/>
            </a:endParaRPr>
          </a:p>
        </p:txBody>
      </p:sp>
      <p:sp>
        <p:nvSpPr>
          <p:cNvPr id="5" name="CasellaDiTesto 4">
            <a:extLst>
              <a:ext uri="{FF2B5EF4-FFF2-40B4-BE49-F238E27FC236}">
                <a16:creationId xmlns:a16="http://schemas.microsoft.com/office/drawing/2014/main" id="{2B04C9D1-2C6E-DA72-652E-2BBAB84D3A92}"/>
              </a:ext>
            </a:extLst>
          </p:cNvPr>
          <p:cNvSpPr txBox="1"/>
          <p:nvPr/>
        </p:nvSpPr>
        <p:spPr>
          <a:xfrm>
            <a:off x="1520190" y="194310"/>
            <a:ext cx="3097530" cy="369332"/>
          </a:xfrm>
          <a:prstGeom prst="rect">
            <a:avLst/>
          </a:prstGeom>
          <a:noFill/>
        </p:spPr>
        <p:txBody>
          <a:bodyPr wrap="square" rtlCol="0">
            <a:spAutoFit/>
          </a:bodyPr>
          <a:lstStyle/>
          <a:p>
            <a:endParaRPr lang="it-IT" dirty="0"/>
          </a:p>
        </p:txBody>
      </p:sp>
      <p:sp>
        <p:nvSpPr>
          <p:cNvPr id="6" name="Rettangolo 5">
            <a:extLst>
              <a:ext uri="{FF2B5EF4-FFF2-40B4-BE49-F238E27FC236}">
                <a16:creationId xmlns:a16="http://schemas.microsoft.com/office/drawing/2014/main" id="{133D584D-15A2-8334-4A87-A3AD895B3E58}"/>
              </a:ext>
            </a:extLst>
          </p:cNvPr>
          <p:cNvSpPr/>
          <p:nvPr/>
        </p:nvSpPr>
        <p:spPr>
          <a:xfrm>
            <a:off x="399497" y="194310"/>
            <a:ext cx="595233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5400" b="1" cap="none" spc="0" dirty="0">
                <a:ln/>
                <a:solidFill>
                  <a:schemeClr val="accent3"/>
                </a:solidFill>
                <a:effectLst/>
              </a:rPr>
              <a:t>Obesità </a:t>
            </a:r>
            <a:r>
              <a:rPr lang="it-IT" sz="5400" b="1" cap="none" spc="0" dirty="0" err="1">
                <a:ln/>
                <a:solidFill>
                  <a:schemeClr val="accent3"/>
                </a:solidFill>
                <a:effectLst/>
              </a:rPr>
              <a:t>sarcopenica</a:t>
            </a:r>
            <a:endParaRPr lang="it-IT" sz="5400" b="1" cap="none" spc="0" dirty="0">
              <a:ln/>
              <a:solidFill>
                <a:schemeClr val="accent3"/>
              </a:solidFill>
              <a:effectLst/>
            </a:endParaRPr>
          </a:p>
        </p:txBody>
      </p:sp>
    </p:spTree>
    <p:extLst>
      <p:ext uri="{BB962C8B-B14F-4D97-AF65-F5344CB8AC3E}">
        <p14:creationId xmlns:p14="http://schemas.microsoft.com/office/powerpoint/2010/main" val="89512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64A7E6F-06F8-E7F5-FC9D-1EA37AF5ACC0}"/>
              </a:ext>
            </a:extLst>
          </p:cNvPr>
          <p:cNvSpPr>
            <a:spLocks noGrp="1"/>
          </p:cNvSpPr>
          <p:nvPr>
            <p:ph idx="1"/>
          </p:nvPr>
        </p:nvSpPr>
        <p:spPr>
          <a:xfrm>
            <a:off x="5458984" y="497808"/>
            <a:ext cx="6001496" cy="5988336"/>
          </a:xfrm>
        </p:spPr>
        <p:txBody>
          <a:bodyPr>
            <a:normAutofit lnSpcReduction="10000"/>
          </a:bodyPr>
          <a:lstStyle/>
          <a:p>
            <a:pPr algn="just"/>
            <a:r>
              <a:rPr lang="it-IT" dirty="0"/>
              <a:t>La maggior parte degli studi hanno trovato diminuzioni in FFM e REE dopo chirurgia </a:t>
            </a:r>
            <a:r>
              <a:rPr lang="it-IT" dirty="0" err="1"/>
              <a:t>bariatrica</a:t>
            </a:r>
            <a:r>
              <a:rPr lang="it-IT" dirty="0"/>
              <a:t>, ma la questione critica è se il grado di perdita in FFM e REE è appropriato o sproporzionato, e se i cali sono temporanei o duraturi.</a:t>
            </a:r>
          </a:p>
          <a:p>
            <a:pPr algn="just"/>
            <a:r>
              <a:rPr lang="it-IT" dirty="0"/>
              <a:t>In questo studio sono stati confrontati i valori misurati post-chirurgia vs pazienti controllo non operati basati su equazioni di regressione (o rapporti), derivati dal proprio campione prima del l'intervento; o confrontando pazienti post-chirurgia con controlli chirurgici di antropometrie simili (IMC, peso, età, sesso) che rappresentano la gamma normale di FFM e REE. </a:t>
            </a:r>
          </a:p>
          <a:p>
            <a:pPr algn="just"/>
            <a:r>
              <a:rPr lang="it-IT" dirty="0"/>
              <a:t>La mancanza di omogeneità nei tessuti produttori di calore che costituiscono FFM è stata a lungo valutata  con l'esistenza di grandi differenze tra gli organi nelle velocità del flusso energetico. Il cervello e i visceri hanno alti tassi di produzione di calore nello stato post-assorbente, mentre il tessuto adiposo e il muscolo scheletrico hanno tassi relativamente bassi. </a:t>
            </a:r>
          </a:p>
          <a:p>
            <a:pPr algn="just"/>
            <a:endParaRPr lang="it-IT" dirty="0"/>
          </a:p>
        </p:txBody>
      </p:sp>
      <p:pic>
        <p:nvPicPr>
          <p:cNvPr id="7" name="Immagine 6">
            <a:extLst>
              <a:ext uri="{FF2B5EF4-FFF2-40B4-BE49-F238E27FC236}">
                <a16:creationId xmlns:a16="http://schemas.microsoft.com/office/drawing/2014/main" id="{74B955DD-4023-3C8F-F0EF-86315BE423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1193801"/>
            <a:ext cx="5190520" cy="1915160"/>
          </a:xfrm>
          <a:prstGeom prst="rect">
            <a:avLst/>
          </a:prstGeom>
        </p:spPr>
      </p:pic>
      <p:pic>
        <p:nvPicPr>
          <p:cNvPr id="9" name="Immagine 8">
            <a:extLst>
              <a:ext uri="{FF2B5EF4-FFF2-40B4-BE49-F238E27FC236}">
                <a16:creationId xmlns:a16="http://schemas.microsoft.com/office/drawing/2014/main" id="{886F3C5E-122E-F7B6-7A4F-2F4F2E5256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090" y="3491976"/>
            <a:ext cx="4178300" cy="3187700"/>
          </a:xfrm>
          <a:prstGeom prst="rect">
            <a:avLst/>
          </a:prstGeom>
        </p:spPr>
      </p:pic>
    </p:spTree>
    <p:extLst>
      <p:ext uri="{BB962C8B-B14F-4D97-AF65-F5344CB8AC3E}">
        <p14:creationId xmlns:p14="http://schemas.microsoft.com/office/powerpoint/2010/main" val="265174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VTI">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2167526_TF33476885.potx" id="{67A3B757-088A-4997-AD47-EBBB609AAF73}" vid="{61F4B085-7BC3-43AB-AFF0-C8B68BB76BF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E879E6-8FFE-4154-8F2A-F7518B89B376}">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A941CA7C-A0BF-44EF-B2E5-7539C3B9B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0A2CB4-6869-426F-8BC4-A32C90CBE2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Presentazione classica per assemblea generale aziendale</Template>
  <TotalTime>4684</TotalTime>
  <Words>2261</Words>
  <Application>Microsoft Macintosh PowerPoint</Application>
  <PresentationFormat>Widescreen</PresentationFormat>
  <Paragraphs>114</Paragraphs>
  <Slides>25</Slides>
  <Notes>9</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25</vt:i4>
      </vt:variant>
    </vt:vector>
  </HeadingPairs>
  <TitlesOfParts>
    <vt:vector size="36" baseType="lpstr">
      <vt:lpstr>Arial</vt:lpstr>
      <vt:lpstr>Calibri</vt:lpstr>
      <vt:lpstr>Calibri Light</vt:lpstr>
      <vt:lpstr>Cambria</vt:lpstr>
      <vt:lpstr>Candara</vt:lpstr>
      <vt:lpstr>Helvetica</vt:lpstr>
      <vt:lpstr>Roboto</vt:lpstr>
      <vt:lpstr>Times New Roman</vt:lpstr>
      <vt:lpstr>URWPalladioL</vt:lpstr>
      <vt:lpstr>Wingdings</vt:lpstr>
      <vt:lpstr>RetrospectVTI</vt:lpstr>
      <vt:lpstr>SARCOPENIA,  QUALITÀ DEL CALOPONDERALE,  IMPATTO SUL WEIGHT REGAIN    Roberta Maria Isernia</vt:lpstr>
      <vt:lpstr>Patologia cronica, ingravescente e recidivante che va trattata con un approccio multimodale. La chirurgia bariatrica rappresenta un validissimo strumento per la cura di questa grave patologia ma deve essere seguita da un valido supporto multispecialistico per evitare complicanze sul piano clinico, metabolico e nutrizionale. </vt:lpstr>
      <vt:lpstr>Presentazione standard di PowerPoint</vt:lpstr>
      <vt:lpstr>COS’È LA MALNUTRIZIONE ?</vt:lpstr>
      <vt:lpstr>CHIRURGIA BARIATRICA E MALNUTRIZIONE</vt:lpstr>
      <vt:lpstr>CAMBIAMENTI DELLA COMPOSIZIONE CORPOREA IN CHIRURGIA BARIATRICA</vt:lpstr>
      <vt:lpstr>Presentazione standard di PowerPoint</vt:lpstr>
      <vt:lpstr>European Consensus on definition and diagnosis: report of European working group on Sarcopenia. 2010</vt:lpstr>
      <vt:lpstr>Presentazione standard di PowerPoint</vt:lpstr>
      <vt:lpstr>Presentazione standard di PowerPoint</vt:lpstr>
      <vt:lpstr>Importanza del follow-up</vt:lpstr>
      <vt:lpstr>SARCOPENIC SCORE AN INDICATORS</vt:lpstr>
      <vt:lpstr>L’approccio multidisciplinare in una condizione di malnutrizione o sarcopenia rappresenta una chiave di volta nella gestione del paziente.  </vt:lpstr>
      <vt:lpstr>Presentazione standard di PowerPoint</vt:lpstr>
      <vt:lpstr>The mean weight loss after successful bariatric surgery is approximately 33% of the initial body weight. However, at least one-third of patients will regain more than 25% of total weight lost and this weight regain typically occurs within 2 to 5 years of surgery.</vt:lpstr>
      <vt:lpstr>INDICATORI METABOLICI DEL WEIGHT REGAIN  </vt:lpstr>
      <vt:lpstr>I cambiamenti metabolici dopo la chirurgia</vt:lpstr>
      <vt:lpstr>WR AFTER BARIATRIC SURGERY IS MULTIFACTORIAL </vt:lpstr>
      <vt:lpstr>FATTORI DIETETICI</vt:lpstr>
      <vt:lpstr>FATTORI PSICOLOGICI</vt:lpstr>
      <vt:lpstr>FATTORI CHINESIOLOGICI</vt:lpstr>
      <vt:lpstr>FATTORI METABOLICI</vt:lpstr>
      <vt:lpstr>Presentazione standard di PowerPoint</vt:lpstr>
      <vt:lpstr>Vi aspettiamo in Puglia!</vt:lpstr>
      <vt:lpstr>  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 29-30 aprile Primo Corso ACCADEMIA SICOB Direttori: M. De Luca - M.A. Zappa</dc:title>
  <dc:creator>Eliana Rispoli</dc:creator>
  <cp:lastModifiedBy>roby isernia</cp:lastModifiedBy>
  <cp:revision>98</cp:revision>
  <dcterms:created xsi:type="dcterms:W3CDTF">2022-02-27T17:36:31Z</dcterms:created>
  <dcterms:modified xsi:type="dcterms:W3CDTF">2025-05-07T16:33:05Z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